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502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68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5840"/>
  </p:normalViewPr>
  <p:slideViewPr>
    <p:cSldViewPr snapToGrid="0">
      <p:cViewPr varScale="1">
        <p:scale>
          <a:sx n="165" d="100"/>
          <a:sy n="165" d="100"/>
        </p:scale>
        <p:origin x="9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823066"/>
            <a:ext cx="6606540" cy="1750907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2641495"/>
            <a:ext cx="5829300" cy="1214225"/>
          </a:xfrm>
        </p:spPr>
        <p:txBody>
          <a:bodyPr/>
          <a:lstStyle>
            <a:lvl1pPr marL="0" indent="0" algn="ctr">
              <a:buNone/>
              <a:defRPr sz="1760"/>
            </a:lvl1pPr>
            <a:lvl2pPr marL="335265" indent="0" algn="ctr">
              <a:buNone/>
              <a:defRPr sz="1467"/>
            </a:lvl2pPr>
            <a:lvl3pPr marL="670530" indent="0" algn="ctr">
              <a:buNone/>
              <a:defRPr sz="1320"/>
            </a:lvl3pPr>
            <a:lvl4pPr marL="1005794" indent="0" algn="ctr">
              <a:buNone/>
              <a:defRPr sz="1173"/>
            </a:lvl4pPr>
            <a:lvl5pPr marL="1341059" indent="0" algn="ctr">
              <a:buNone/>
              <a:defRPr sz="1173"/>
            </a:lvl5pPr>
            <a:lvl6pPr marL="1676324" indent="0" algn="ctr">
              <a:buNone/>
              <a:defRPr sz="1173"/>
            </a:lvl6pPr>
            <a:lvl7pPr marL="2011589" indent="0" algn="ctr">
              <a:buNone/>
              <a:defRPr sz="1173"/>
            </a:lvl7pPr>
            <a:lvl8pPr marL="2346853" indent="0" algn="ctr">
              <a:buNone/>
              <a:defRPr sz="1173"/>
            </a:lvl8pPr>
            <a:lvl9pPr marL="2682118" indent="0" algn="ctr">
              <a:buNone/>
              <a:defRPr sz="117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4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5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267758"/>
            <a:ext cx="1675924" cy="42620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267758"/>
            <a:ext cx="4930616" cy="42620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2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0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1253809"/>
            <a:ext cx="6703695" cy="209200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3365607"/>
            <a:ext cx="6703695" cy="1100137"/>
          </a:xfrm>
        </p:spPr>
        <p:txBody>
          <a:bodyPr/>
          <a:lstStyle>
            <a:lvl1pPr marL="0" indent="0">
              <a:buNone/>
              <a:defRPr sz="1760">
                <a:solidFill>
                  <a:schemeClr val="tx1"/>
                </a:solidFill>
              </a:defRPr>
            </a:lvl1pPr>
            <a:lvl2pPr marL="335265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2pPr>
            <a:lvl3pPr marL="6705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3pPr>
            <a:lvl4pPr marL="1005794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4pPr>
            <a:lvl5pPr marL="1341059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5pPr>
            <a:lvl6pPr marL="1676324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6pPr>
            <a:lvl7pPr marL="2011589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7pPr>
            <a:lvl8pPr marL="2346853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8pPr>
            <a:lvl9pPr marL="2682118" indent="0">
              <a:buNone/>
              <a:defRPr sz="11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4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1338792"/>
            <a:ext cx="3303270" cy="3190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1338792"/>
            <a:ext cx="3303270" cy="3190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267759"/>
            <a:ext cx="6703695" cy="972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1232853"/>
            <a:ext cx="3288089" cy="604202"/>
          </a:xfrm>
        </p:spPr>
        <p:txBody>
          <a:bodyPr anchor="b"/>
          <a:lstStyle>
            <a:lvl1pPr marL="0" indent="0">
              <a:buNone/>
              <a:defRPr sz="1760" b="1"/>
            </a:lvl1pPr>
            <a:lvl2pPr marL="335265" indent="0">
              <a:buNone/>
              <a:defRPr sz="1467" b="1"/>
            </a:lvl2pPr>
            <a:lvl3pPr marL="670530" indent="0">
              <a:buNone/>
              <a:defRPr sz="1320" b="1"/>
            </a:lvl3pPr>
            <a:lvl4pPr marL="1005794" indent="0">
              <a:buNone/>
              <a:defRPr sz="1173" b="1"/>
            </a:lvl4pPr>
            <a:lvl5pPr marL="1341059" indent="0">
              <a:buNone/>
              <a:defRPr sz="1173" b="1"/>
            </a:lvl5pPr>
            <a:lvl6pPr marL="1676324" indent="0">
              <a:buNone/>
              <a:defRPr sz="1173" b="1"/>
            </a:lvl6pPr>
            <a:lvl7pPr marL="2011589" indent="0">
              <a:buNone/>
              <a:defRPr sz="1173" b="1"/>
            </a:lvl7pPr>
            <a:lvl8pPr marL="2346853" indent="0">
              <a:buNone/>
              <a:defRPr sz="1173" b="1"/>
            </a:lvl8pPr>
            <a:lvl9pPr marL="2682118" indent="0">
              <a:buNone/>
              <a:defRPr sz="11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1837055"/>
            <a:ext cx="3288089" cy="27020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1232853"/>
            <a:ext cx="3304282" cy="604202"/>
          </a:xfrm>
        </p:spPr>
        <p:txBody>
          <a:bodyPr anchor="b"/>
          <a:lstStyle>
            <a:lvl1pPr marL="0" indent="0">
              <a:buNone/>
              <a:defRPr sz="1760" b="1"/>
            </a:lvl1pPr>
            <a:lvl2pPr marL="335265" indent="0">
              <a:buNone/>
              <a:defRPr sz="1467" b="1"/>
            </a:lvl2pPr>
            <a:lvl3pPr marL="670530" indent="0">
              <a:buNone/>
              <a:defRPr sz="1320" b="1"/>
            </a:lvl3pPr>
            <a:lvl4pPr marL="1005794" indent="0">
              <a:buNone/>
              <a:defRPr sz="1173" b="1"/>
            </a:lvl4pPr>
            <a:lvl5pPr marL="1341059" indent="0">
              <a:buNone/>
              <a:defRPr sz="1173" b="1"/>
            </a:lvl5pPr>
            <a:lvl6pPr marL="1676324" indent="0">
              <a:buNone/>
              <a:defRPr sz="1173" b="1"/>
            </a:lvl6pPr>
            <a:lvl7pPr marL="2011589" indent="0">
              <a:buNone/>
              <a:defRPr sz="1173" b="1"/>
            </a:lvl7pPr>
            <a:lvl8pPr marL="2346853" indent="0">
              <a:buNone/>
              <a:defRPr sz="1173" b="1"/>
            </a:lvl8pPr>
            <a:lvl9pPr marL="2682118" indent="0">
              <a:buNone/>
              <a:defRPr sz="11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1837055"/>
            <a:ext cx="3304282" cy="27020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7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6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335280"/>
            <a:ext cx="2506801" cy="1173480"/>
          </a:xfrm>
        </p:spPr>
        <p:txBody>
          <a:bodyPr anchor="b"/>
          <a:lstStyle>
            <a:lvl1pPr>
              <a:defRPr sz="23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724113"/>
            <a:ext cx="3934778" cy="3573992"/>
          </a:xfrm>
        </p:spPr>
        <p:txBody>
          <a:bodyPr/>
          <a:lstStyle>
            <a:lvl1pPr>
              <a:defRPr sz="2347"/>
            </a:lvl1pPr>
            <a:lvl2pPr>
              <a:defRPr sz="2053"/>
            </a:lvl2pPr>
            <a:lvl3pPr>
              <a:defRPr sz="1760"/>
            </a:lvl3pPr>
            <a:lvl4pPr>
              <a:defRPr sz="1467"/>
            </a:lvl4pPr>
            <a:lvl5pPr>
              <a:defRPr sz="1467"/>
            </a:lvl5pPr>
            <a:lvl6pPr>
              <a:defRPr sz="1467"/>
            </a:lvl6pPr>
            <a:lvl7pPr>
              <a:defRPr sz="1467"/>
            </a:lvl7pPr>
            <a:lvl8pPr>
              <a:defRPr sz="1467"/>
            </a:lvl8pPr>
            <a:lvl9pPr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1508760"/>
            <a:ext cx="2506801" cy="2795165"/>
          </a:xfrm>
        </p:spPr>
        <p:txBody>
          <a:bodyPr/>
          <a:lstStyle>
            <a:lvl1pPr marL="0" indent="0">
              <a:buNone/>
              <a:defRPr sz="1173"/>
            </a:lvl1pPr>
            <a:lvl2pPr marL="335265" indent="0">
              <a:buNone/>
              <a:defRPr sz="1027"/>
            </a:lvl2pPr>
            <a:lvl3pPr marL="670530" indent="0">
              <a:buNone/>
              <a:defRPr sz="880"/>
            </a:lvl3pPr>
            <a:lvl4pPr marL="1005794" indent="0">
              <a:buNone/>
              <a:defRPr sz="733"/>
            </a:lvl4pPr>
            <a:lvl5pPr marL="1341059" indent="0">
              <a:buNone/>
              <a:defRPr sz="733"/>
            </a:lvl5pPr>
            <a:lvl6pPr marL="1676324" indent="0">
              <a:buNone/>
              <a:defRPr sz="733"/>
            </a:lvl6pPr>
            <a:lvl7pPr marL="2011589" indent="0">
              <a:buNone/>
              <a:defRPr sz="733"/>
            </a:lvl7pPr>
            <a:lvl8pPr marL="2346853" indent="0">
              <a:buNone/>
              <a:defRPr sz="733"/>
            </a:lvl8pPr>
            <a:lvl9pPr marL="2682118" indent="0">
              <a:buNone/>
              <a:defRPr sz="7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335280"/>
            <a:ext cx="2506801" cy="1173480"/>
          </a:xfrm>
        </p:spPr>
        <p:txBody>
          <a:bodyPr anchor="b"/>
          <a:lstStyle>
            <a:lvl1pPr>
              <a:defRPr sz="23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724113"/>
            <a:ext cx="3934778" cy="3573992"/>
          </a:xfrm>
        </p:spPr>
        <p:txBody>
          <a:bodyPr anchor="t"/>
          <a:lstStyle>
            <a:lvl1pPr marL="0" indent="0">
              <a:buNone/>
              <a:defRPr sz="2347"/>
            </a:lvl1pPr>
            <a:lvl2pPr marL="335265" indent="0">
              <a:buNone/>
              <a:defRPr sz="2053"/>
            </a:lvl2pPr>
            <a:lvl3pPr marL="670530" indent="0">
              <a:buNone/>
              <a:defRPr sz="1760"/>
            </a:lvl3pPr>
            <a:lvl4pPr marL="1005794" indent="0">
              <a:buNone/>
              <a:defRPr sz="1467"/>
            </a:lvl4pPr>
            <a:lvl5pPr marL="1341059" indent="0">
              <a:buNone/>
              <a:defRPr sz="1467"/>
            </a:lvl5pPr>
            <a:lvl6pPr marL="1676324" indent="0">
              <a:buNone/>
              <a:defRPr sz="1467"/>
            </a:lvl6pPr>
            <a:lvl7pPr marL="2011589" indent="0">
              <a:buNone/>
              <a:defRPr sz="1467"/>
            </a:lvl7pPr>
            <a:lvl8pPr marL="2346853" indent="0">
              <a:buNone/>
              <a:defRPr sz="1467"/>
            </a:lvl8pPr>
            <a:lvl9pPr marL="2682118" indent="0">
              <a:buNone/>
              <a:defRPr sz="14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1508760"/>
            <a:ext cx="2506801" cy="2795165"/>
          </a:xfrm>
        </p:spPr>
        <p:txBody>
          <a:bodyPr/>
          <a:lstStyle>
            <a:lvl1pPr marL="0" indent="0">
              <a:buNone/>
              <a:defRPr sz="1173"/>
            </a:lvl1pPr>
            <a:lvl2pPr marL="335265" indent="0">
              <a:buNone/>
              <a:defRPr sz="1027"/>
            </a:lvl2pPr>
            <a:lvl3pPr marL="670530" indent="0">
              <a:buNone/>
              <a:defRPr sz="880"/>
            </a:lvl3pPr>
            <a:lvl4pPr marL="1005794" indent="0">
              <a:buNone/>
              <a:defRPr sz="733"/>
            </a:lvl4pPr>
            <a:lvl5pPr marL="1341059" indent="0">
              <a:buNone/>
              <a:defRPr sz="733"/>
            </a:lvl5pPr>
            <a:lvl6pPr marL="1676324" indent="0">
              <a:buNone/>
              <a:defRPr sz="733"/>
            </a:lvl6pPr>
            <a:lvl7pPr marL="2011589" indent="0">
              <a:buNone/>
              <a:defRPr sz="733"/>
            </a:lvl7pPr>
            <a:lvl8pPr marL="2346853" indent="0">
              <a:buNone/>
              <a:defRPr sz="733"/>
            </a:lvl8pPr>
            <a:lvl9pPr marL="2682118" indent="0">
              <a:buNone/>
              <a:defRPr sz="7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65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267759"/>
            <a:ext cx="6703695" cy="972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1338792"/>
            <a:ext cx="6703695" cy="3190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4661325"/>
            <a:ext cx="1748790" cy="267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3A3E5-C2A3-2745-9413-4335D15A9578}" type="datetimeFigureOut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4661325"/>
            <a:ext cx="2623185" cy="267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4661325"/>
            <a:ext cx="1748790" cy="267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27F0E-3411-1C45-B95B-0AC103A0C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4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70530" rtl="0" eaLnBrk="1" latinLnBrk="0" hangingPunct="1">
        <a:lnSpc>
          <a:spcPct val="90000"/>
        </a:lnSpc>
        <a:spcBef>
          <a:spcPct val="0"/>
        </a:spcBef>
        <a:buNone/>
        <a:defRPr sz="32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632" indent="-167632" algn="l" defTabSz="67053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053" kern="1200">
          <a:solidFill>
            <a:schemeClr val="tx1"/>
          </a:solidFill>
          <a:latin typeface="+mn-lt"/>
          <a:ea typeface="+mn-ea"/>
          <a:cs typeface="+mn-cs"/>
        </a:defRPr>
      </a:lvl1pPr>
      <a:lvl2pPr marL="502897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760" kern="1200">
          <a:solidFill>
            <a:schemeClr val="tx1"/>
          </a:solidFill>
          <a:latin typeface="+mn-lt"/>
          <a:ea typeface="+mn-ea"/>
          <a:cs typeface="+mn-cs"/>
        </a:defRPr>
      </a:lvl2pPr>
      <a:lvl3pPr marL="838162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467" kern="1200">
          <a:solidFill>
            <a:schemeClr val="tx1"/>
          </a:solidFill>
          <a:latin typeface="+mn-lt"/>
          <a:ea typeface="+mn-ea"/>
          <a:cs typeface="+mn-cs"/>
        </a:defRPr>
      </a:lvl3pPr>
      <a:lvl4pPr marL="1173427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4pPr>
      <a:lvl5pPr marL="1508691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5pPr>
      <a:lvl6pPr marL="1843956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6pPr>
      <a:lvl7pPr marL="2179221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7pPr>
      <a:lvl8pPr marL="2514486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8pPr>
      <a:lvl9pPr marL="2849750" indent="-167632" algn="l" defTabSz="670530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1pPr>
      <a:lvl2pPr marL="335265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2pPr>
      <a:lvl3pPr marL="670530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3pPr>
      <a:lvl4pPr marL="1005794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4pPr>
      <a:lvl5pPr marL="1341059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5pPr>
      <a:lvl6pPr marL="1676324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6pPr>
      <a:lvl7pPr marL="2011589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7pPr>
      <a:lvl8pPr marL="2346853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8pPr>
      <a:lvl9pPr marL="2682118" algn="l" defTabSz="670530" rtl="0" eaLnBrk="1" latinLnBrk="0" hangingPunct="1">
        <a:defRPr sz="1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Tips For Hiring A Painting Contractor – Forbes Advisor">
            <a:extLst>
              <a:ext uri="{FF2B5EF4-FFF2-40B4-BE49-F238E27FC236}">
                <a16:creationId xmlns:a16="http://schemas.microsoft.com/office/drawing/2014/main" id="{2B9D4005-201C-1CDE-E53F-949DD2986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395" y="2769427"/>
            <a:ext cx="3532092" cy="2259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Start a Deck Building Business | TRUiC">
            <a:extLst>
              <a:ext uri="{FF2B5EF4-FFF2-40B4-BE49-F238E27FC236}">
                <a16:creationId xmlns:a16="http://schemas.microsoft.com/office/drawing/2014/main" id="{9A531EC5-E340-00D0-ECC8-57DD90D93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811" y="0"/>
            <a:ext cx="4930587" cy="276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he Best Landscaping Company Options of 2022 - Picks by Bob Vila">
            <a:extLst>
              <a:ext uri="{FF2B5EF4-FFF2-40B4-BE49-F238E27FC236}">
                <a16:creationId xmlns:a16="http://schemas.microsoft.com/office/drawing/2014/main" id="{A8072415-A772-373D-8D0F-3F0D9FF6D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911" y="2315785"/>
            <a:ext cx="4240306" cy="2713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andshake Construction Images – Browse 17,494 Stock Photos, Vectors, and  Video | Adobe Stock">
            <a:extLst>
              <a:ext uri="{FF2B5EF4-FFF2-40B4-BE49-F238E27FC236}">
                <a16:creationId xmlns:a16="http://schemas.microsoft.com/office/drawing/2014/main" id="{3802EEB4-B37E-2C03-14DE-F5A8B7C1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41811" cy="2315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2509AC2-BB98-5BEB-43C8-08C1A309FBD0}"/>
              </a:ext>
            </a:extLst>
          </p:cNvPr>
          <p:cNvSpPr/>
          <p:nvPr/>
        </p:nvSpPr>
        <p:spPr>
          <a:xfrm>
            <a:off x="-20258" y="-54974"/>
            <a:ext cx="7898861" cy="5229085"/>
          </a:xfrm>
          <a:prstGeom prst="rect">
            <a:avLst/>
          </a:prstGeom>
          <a:solidFill>
            <a:schemeClr val="tx1">
              <a:lumMod val="75000"/>
              <a:lumOff val="25000"/>
              <a:alpha val="90102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5043FC-9408-1439-95EF-3639FC8563A5}"/>
              </a:ext>
            </a:extLst>
          </p:cNvPr>
          <p:cNvSpPr txBox="1"/>
          <p:nvPr/>
        </p:nvSpPr>
        <p:spPr>
          <a:xfrm>
            <a:off x="354449" y="2266329"/>
            <a:ext cx="56761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Ysans Std" panose="020B0503050603060204" pitchFamily="34" charset="0"/>
              </a:rPr>
              <a:t>Link </a:t>
            </a:r>
            <a:r>
              <a:rPr lang="en-GB" sz="3600" dirty="0">
                <a:solidFill>
                  <a:srgbClr val="FA681C"/>
                </a:solidFill>
                <a:latin typeface="Ysans Std" panose="020B0503050603060204" pitchFamily="34" charset="0"/>
              </a:rPr>
              <a:t>quality &amp; production </a:t>
            </a:r>
            <a:r>
              <a:rPr lang="en-GB" sz="3600" dirty="0">
                <a:solidFill>
                  <a:schemeClr val="bg1"/>
                </a:solidFill>
                <a:latin typeface="Ysans Std" panose="020B0503050603060204" pitchFamily="34" charset="0"/>
              </a:rPr>
              <a:t>to crew-based incentives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854A253-CEF6-2965-772C-2775E0A819E5}"/>
              </a:ext>
            </a:extLst>
          </p:cNvPr>
          <p:cNvSpPr txBox="1"/>
          <p:nvPr/>
        </p:nvSpPr>
        <p:spPr>
          <a:xfrm>
            <a:off x="388333" y="1534966"/>
            <a:ext cx="50820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A681A"/>
              </a:buClr>
              <a:buSzPct val="125000"/>
            </a:pPr>
            <a:r>
              <a:rPr lang="en-GB" i="0" u="none" strike="noStrike" cap="none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Pay for Perfor</a:t>
            </a:r>
            <a:r>
              <a:rPr lang="en-GB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mance, Integrated with Aspire</a:t>
            </a:r>
            <a:endParaRPr lang="en-GB" i="0" u="none" strike="noStrike" cap="none" dirty="0">
              <a:solidFill>
                <a:schemeClr val="bg1"/>
              </a:solidFill>
              <a:latin typeface="Ysans Std" panose="020B0503050603060204" pitchFamily="34" charset="0"/>
              <a:sym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2221C4A-38A8-93F5-4F6A-3E6ABE8FCA66}"/>
              </a:ext>
            </a:extLst>
          </p:cNvPr>
          <p:cNvSpPr txBox="1"/>
          <p:nvPr/>
        </p:nvSpPr>
        <p:spPr>
          <a:xfrm>
            <a:off x="5039656" y="4100350"/>
            <a:ext cx="2622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Ysans Std" panose="020B0503050603060204" pitchFamily="34" charset="0"/>
              </a:rPr>
              <a:t>For</a:t>
            </a:r>
            <a:r>
              <a:rPr lang="en-GB" sz="2000" dirty="0">
                <a:solidFill>
                  <a:srgbClr val="FA681A"/>
                </a:solidFill>
                <a:latin typeface="Ysans Std" panose="020B0503050603060204" pitchFamily="34" charset="0"/>
              </a:rPr>
              <a:t> </a:t>
            </a:r>
            <a:r>
              <a:rPr lang="en-GB" sz="2000" dirty="0">
                <a:solidFill>
                  <a:schemeClr val="bg1"/>
                </a:solidFill>
                <a:latin typeface="Ysans Std" panose="020B0503050603060204" pitchFamily="34" charset="0"/>
              </a:rPr>
              <a:t>Contractors</a:t>
            </a:r>
            <a:r>
              <a:rPr lang="en-GB" sz="2000" dirty="0">
                <a:solidFill>
                  <a:srgbClr val="FA681A"/>
                </a:solidFill>
                <a:latin typeface="Ysans Std" panose="020B0503050603060204" pitchFamily="34" charset="0"/>
              </a:rPr>
              <a:t> by Contractors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B2D756D-BF02-A36A-398E-C4F56AE0A03A}"/>
              </a:ext>
            </a:extLst>
          </p:cNvPr>
          <p:cNvSpPr txBox="1"/>
          <p:nvPr/>
        </p:nvSpPr>
        <p:spPr>
          <a:xfrm>
            <a:off x="399128" y="4431036"/>
            <a:ext cx="36367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A681A"/>
              </a:buClr>
              <a:buSzPct val="125000"/>
            </a:pPr>
            <a:r>
              <a:rPr lang="en-GB" sz="2000" dirty="0" err="1">
                <a:solidFill>
                  <a:srgbClr val="FA681C"/>
                </a:solidFill>
                <a:latin typeface="Ysans Std" panose="020B0503050603060204" pitchFamily="34" charset="0"/>
              </a:rPr>
              <a:t>protiv.com</a:t>
            </a:r>
            <a:r>
              <a:rPr lang="en-GB" sz="2000" dirty="0">
                <a:solidFill>
                  <a:srgbClr val="FA681C"/>
                </a:solidFill>
                <a:latin typeface="Ysans Std" panose="020B0503050603060204" pitchFamily="34" charset="0"/>
              </a:rPr>
              <a:t>     </a:t>
            </a:r>
            <a:r>
              <a:rPr lang="en-GB" dirty="0">
                <a:solidFill>
                  <a:schemeClr val="bg1"/>
                </a:solidFill>
                <a:latin typeface="Ysans Std" panose="020B0503050603060204" pitchFamily="34" charset="0"/>
              </a:rPr>
              <a:t>877-57-PROTIV </a:t>
            </a:r>
            <a:endParaRPr lang="en-GB" i="0" u="none" strike="noStrike" cap="none" dirty="0">
              <a:solidFill>
                <a:schemeClr val="bg1"/>
              </a:solidFill>
              <a:latin typeface="Ysans Std" panose="020B0503050603060204" pitchFamily="34" charset="0"/>
              <a:sym typeface="Arial"/>
            </a:endParaRPr>
          </a:p>
        </p:txBody>
      </p:sp>
      <p:pic>
        <p:nvPicPr>
          <p:cNvPr id="25" name="Picture 4" descr="Aspire Landscape Software">
            <a:extLst>
              <a:ext uri="{FF2B5EF4-FFF2-40B4-BE49-F238E27FC236}">
                <a16:creationId xmlns:a16="http://schemas.microsoft.com/office/drawing/2014/main" id="{67AD6F37-0027-91EE-2010-D5D482249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255" y="193749"/>
            <a:ext cx="2073669" cy="1152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4F040E6-59B3-7650-8BD3-F0A28B433C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2946" y="496969"/>
            <a:ext cx="2274027" cy="45800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BB82371-96E3-AE94-84C1-3BAFADCDEA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1415" y="239290"/>
            <a:ext cx="717935" cy="73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95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Tips For Hiring A Painting Contractor – Forbes Advisor">
            <a:extLst>
              <a:ext uri="{FF2B5EF4-FFF2-40B4-BE49-F238E27FC236}">
                <a16:creationId xmlns:a16="http://schemas.microsoft.com/office/drawing/2014/main" id="{2B9D4005-201C-1CDE-E53F-949DD2986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390" y="2793337"/>
            <a:ext cx="3532092" cy="2259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Start a Deck Building Business | TRUiC">
            <a:extLst>
              <a:ext uri="{FF2B5EF4-FFF2-40B4-BE49-F238E27FC236}">
                <a16:creationId xmlns:a16="http://schemas.microsoft.com/office/drawing/2014/main" id="{9A531EC5-E340-00D0-ECC8-57DD90D93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812" y="0"/>
            <a:ext cx="4930587" cy="276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he Best Landscaping Company Options of 2022 - Picks by Bob Vila">
            <a:extLst>
              <a:ext uri="{FF2B5EF4-FFF2-40B4-BE49-F238E27FC236}">
                <a16:creationId xmlns:a16="http://schemas.microsoft.com/office/drawing/2014/main" id="{A8072415-A772-373D-8D0F-3F0D9FF6D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67" y="2315785"/>
            <a:ext cx="4240306" cy="2713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andshake Construction Images – Browse 17,494 Stock Photos, Vectors, and  Video | Adobe Stock">
            <a:extLst>
              <a:ext uri="{FF2B5EF4-FFF2-40B4-BE49-F238E27FC236}">
                <a16:creationId xmlns:a16="http://schemas.microsoft.com/office/drawing/2014/main" id="{3802EEB4-B37E-2C03-14DE-F5A8B7C1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41811" cy="2315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2509AC2-BB98-5BEB-43C8-08C1A309FBD0}"/>
              </a:ext>
            </a:extLst>
          </p:cNvPr>
          <p:cNvSpPr/>
          <p:nvPr/>
        </p:nvSpPr>
        <p:spPr>
          <a:xfrm>
            <a:off x="-137330" y="-52734"/>
            <a:ext cx="7909730" cy="5134667"/>
          </a:xfrm>
          <a:prstGeom prst="rect">
            <a:avLst/>
          </a:prstGeom>
          <a:solidFill>
            <a:schemeClr val="tx1">
              <a:lumMod val="75000"/>
              <a:lumOff val="25000"/>
              <a:alpha val="90102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2B5A27-84AE-4198-91D4-F4A674644303}"/>
              </a:ext>
            </a:extLst>
          </p:cNvPr>
          <p:cNvSpPr txBox="1"/>
          <p:nvPr/>
        </p:nvSpPr>
        <p:spPr>
          <a:xfrm>
            <a:off x="274828" y="325503"/>
            <a:ext cx="4669276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dirty="0">
                <a:solidFill>
                  <a:schemeClr val="bg1"/>
                </a:solidFill>
                <a:latin typeface="Ysans Std" panose="020B0503050603060204" pitchFamily="34" charset="0"/>
                <a:cs typeface="Arial" pitchFamily="34" charset="0"/>
              </a:rPr>
              <a:t>Directly </a:t>
            </a:r>
            <a:r>
              <a:rPr lang="en-US" altLang="ko-KR" sz="2000" dirty="0">
                <a:solidFill>
                  <a:srgbClr val="FA681C"/>
                </a:solidFill>
                <a:latin typeface="Ysans Std" panose="020B0503050603060204" pitchFamily="34" charset="0"/>
                <a:cs typeface="Arial" pitchFamily="34" charset="0"/>
              </a:rPr>
              <a:t>link</a:t>
            </a:r>
            <a:r>
              <a:rPr lang="en-US" altLang="ko-KR" sz="2000" dirty="0">
                <a:solidFill>
                  <a:schemeClr val="bg1"/>
                </a:solidFill>
                <a:latin typeface="Ysans Std" panose="020B0503050603060204" pitchFamily="34" charset="0"/>
                <a:cs typeface="Arial" pitchFamily="34" charset="0"/>
              </a:rPr>
              <a:t> what your landscaping crews gets done, to what they get paid</a:t>
            </a:r>
          </a:p>
          <a:p>
            <a:endParaRPr lang="en-US" altLang="ko-KR" sz="1200" dirty="0">
              <a:solidFill>
                <a:schemeClr val="bg1"/>
              </a:solidFill>
              <a:latin typeface="Ysans Std" panose="020B0503050603060204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rgbClr val="FA681C"/>
                </a:solidFill>
                <a:latin typeface="Ysans Std" panose="020B0503050603060204" pitchFamily="34" charset="0"/>
                <a:cs typeface="Arial" pitchFamily="34" charset="0"/>
              </a:rPr>
              <a:t>Pay for Performance </a:t>
            </a:r>
            <a:r>
              <a:rPr lang="en-US" altLang="ko-KR" dirty="0">
                <a:solidFill>
                  <a:schemeClr val="bg1"/>
                </a:solidFill>
                <a:latin typeface="Ysans Std" panose="020B0503050603060204" pitchFamily="34" charset="0"/>
                <a:cs typeface="Arial" pitchFamily="34" charset="0"/>
              </a:rPr>
              <a:t>Improves: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chemeClr val="bg1"/>
                </a:solidFill>
                <a:latin typeface="Ysans Std" panose="020B0503050603060204" pitchFamily="34" charset="0"/>
                <a:cs typeface="Arial" pitchFamily="34" charset="0"/>
              </a:rPr>
              <a:t>Quality &amp;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>
                <a:solidFill>
                  <a:schemeClr val="bg1"/>
                </a:solidFill>
                <a:latin typeface="Ysans Std" panose="020B0503050603060204" pitchFamily="34" charset="0"/>
                <a:cs typeface="Arial" pitchFamily="34" charset="0"/>
              </a:rPr>
              <a:t>Communication &amp; Teamwork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826E997-CA3E-2301-C0C8-ECAAAE9BFCDC}"/>
              </a:ext>
            </a:extLst>
          </p:cNvPr>
          <p:cNvSpPr txBox="1"/>
          <p:nvPr/>
        </p:nvSpPr>
        <p:spPr>
          <a:xfrm>
            <a:off x="11456100" y="6467991"/>
            <a:ext cx="3334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A681A"/>
                </a:solidFill>
                <a:latin typeface="Aeonik" panose="02010503030300000000" pitchFamily="50" charset="0"/>
                <a:cs typeface="Archivo" pitchFamily="2" charset="0"/>
              </a:rPr>
              <a:t>13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06DAD82-1964-498E-2B88-39921CB2D46F}"/>
              </a:ext>
            </a:extLst>
          </p:cNvPr>
          <p:cNvSpPr txBox="1"/>
          <p:nvPr/>
        </p:nvSpPr>
        <p:spPr>
          <a:xfrm>
            <a:off x="5422135" y="2317947"/>
            <a:ext cx="207467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A681A"/>
                </a:solidFill>
                <a:latin typeface="Ysans Std" panose="020B0503050603060204" pitchFamily="34" charset="0"/>
              </a:rPr>
              <a:t>11.5%</a:t>
            </a:r>
            <a:r>
              <a:rPr lang="en-US" sz="2000" dirty="0">
                <a:solidFill>
                  <a:schemeClr val="accent2"/>
                </a:solidFill>
                <a:latin typeface="Ysans Std" panose="020B0503050603060204" pitchFamily="34" charset="0"/>
              </a:rPr>
              <a:t> </a:t>
            </a:r>
          </a:p>
          <a:p>
            <a:r>
              <a:rPr lang="en-US" sz="1400" dirty="0">
                <a:solidFill>
                  <a:schemeClr val="bg1"/>
                </a:solidFill>
                <a:latin typeface="Ysans Std" panose="020B0503050603060204" pitchFamily="34" charset="0"/>
              </a:rPr>
              <a:t>Labor Savings</a:t>
            </a:r>
          </a:p>
          <a:p>
            <a:r>
              <a:rPr lang="en-US" sz="2000" dirty="0">
                <a:solidFill>
                  <a:srgbClr val="FA681A"/>
                </a:solidFill>
                <a:latin typeface="Ysans Std" panose="020B0503050603060204" pitchFamily="34" charset="0"/>
              </a:rPr>
              <a:t>21% </a:t>
            </a:r>
          </a:p>
          <a:p>
            <a:r>
              <a:rPr lang="en-US" sz="1400" dirty="0">
                <a:solidFill>
                  <a:schemeClr val="bg1"/>
                </a:solidFill>
                <a:latin typeface="Ysans Std" panose="020B0503050603060204" pitchFamily="34" charset="0"/>
              </a:rPr>
              <a:t>Increased Production</a:t>
            </a:r>
          </a:p>
          <a:p>
            <a:r>
              <a:rPr lang="en-US" sz="2000" dirty="0">
                <a:solidFill>
                  <a:srgbClr val="FA681A"/>
                </a:solidFill>
                <a:latin typeface="Ysans Std" panose="020B0503050603060204" pitchFamily="34" charset="0"/>
              </a:rPr>
              <a:t>10.5%</a:t>
            </a:r>
          </a:p>
          <a:p>
            <a:r>
              <a:rPr lang="en-US" sz="1600" dirty="0">
                <a:solidFill>
                  <a:srgbClr val="FA681A"/>
                </a:solidFill>
                <a:latin typeface="Ysans Std" panose="020B050305060306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Ysans Std" panose="020B0503050603060204" pitchFamily="34" charset="0"/>
              </a:rPr>
              <a:t>Increased Avg Wages</a:t>
            </a:r>
            <a:endParaRPr lang="en-US" sz="1600" dirty="0">
              <a:solidFill>
                <a:schemeClr val="bg1"/>
              </a:solidFill>
              <a:latin typeface="Ysans Std" panose="020B050305060306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B9F60E1-C020-8216-D649-3167DA12F3B5}"/>
              </a:ext>
            </a:extLst>
          </p:cNvPr>
          <p:cNvSpPr txBox="1"/>
          <p:nvPr/>
        </p:nvSpPr>
        <p:spPr>
          <a:xfrm>
            <a:off x="-103078" y="4396732"/>
            <a:ext cx="78754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dirty="0">
                <a:solidFill>
                  <a:schemeClr val="bg1"/>
                </a:solidFill>
                <a:latin typeface="Ysans Std" panose="020B0503050603060204" pitchFamily="34" charset="0"/>
                <a:cs typeface="Arial" pitchFamily="34" charset="0"/>
              </a:rPr>
              <a:t>Increased quality, better teamwork and workers love it!</a:t>
            </a:r>
          </a:p>
        </p:txBody>
      </p:sp>
      <p:pic>
        <p:nvPicPr>
          <p:cNvPr id="25" name="Picture 4" descr="Aspire Landscape Software">
            <a:extLst>
              <a:ext uri="{FF2B5EF4-FFF2-40B4-BE49-F238E27FC236}">
                <a16:creationId xmlns:a16="http://schemas.microsoft.com/office/drawing/2014/main" id="{F463070B-C51B-D514-09BA-F3C4C1BF7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136" y="941590"/>
            <a:ext cx="1967511" cy="109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24F9F49-C673-AA14-684D-A35F3B97E891}"/>
              </a:ext>
            </a:extLst>
          </p:cNvPr>
          <p:cNvSpPr txBox="1"/>
          <p:nvPr/>
        </p:nvSpPr>
        <p:spPr>
          <a:xfrm>
            <a:off x="211846" y="2243120"/>
            <a:ext cx="493058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A681A"/>
              </a:buClr>
              <a:buSzPct val="125000"/>
            </a:pPr>
            <a:r>
              <a:rPr lang="en-GB" i="0" u="none" strike="noStrike" cap="none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Protiv is integrated to </a:t>
            </a:r>
            <a:r>
              <a:rPr lang="en-GB" i="0" u="none" strike="noStrike" cap="none" dirty="0">
                <a:solidFill>
                  <a:schemeClr val="accent6"/>
                </a:solidFill>
                <a:latin typeface="Ysans Std" panose="020B0503050603060204" pitchFamily="34" charset="0"/>
                <a:sym typeface="Arial"/>
              </a:rPr>
              <a:t>Aspire</a:t>
            </a:r>
            <a:r>
              <a:rPr lang="en-GB" i="0" u="none" strike="noStrike" cap="none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, providing you a turn-key performance pay solution. </a:t>
            </a:r>
            <a:r>
              <a:rPr lang="en-GB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I</a:t>
            </a:r>
            <a:r>
              <a:rPr lang="en-GB" i="0" u="none" strike="noStrike" cap="none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mplement in as little as one day!</a:t>
            </a:r>
          </a:p>
          <a:p>
            <a:pPr lvl="0">
              <a:buClr>
                <a:srgbClr val="FA681A"/>
              </a:buClr>
              <a:buSzPct val="125000"/>
            </a:pPr>
            <a:endParaRPr lang="en-GB" dirty="0">
              <a:solidFill>
                <a:schemeClr val="bg1"/>
              </a:solidFill>
              <a:latin typeface="Ysans Std" panose="020B0503050603060204" pitchFamily="34" charset="0"/>
              <a:sym typeface="Arial"/>
            </a:endParaRPr>
          </a:p>
          <a:p>
            <a:pPr lvl="0">
              <a:buClr>
                <a:srgbClr val="FA681A"/>
              </a:buClr>
              <a:buSzPct val="125000"/>
            </a:pPr>
            <a:r>
              <a:rPr lang="en-GB" dirty="0">
                <a:solidFill>
                  <a:schemeClr val="bg1"/>
                </a:solidFill>
                <a:latin typeface="Ysans Std" panose="020B0503050603060204" pitchFamily="34" charset="0"/>
                <a:sym typeface="Arial"/>
              </a:rPr>
              <a:t>Works for commercial and residential route-based maintenance and design-build projects</a:t>
            </a:r>
            <a:endParaRPr lang="en-GB" i="0" u="none" strike="noStrike" cap="none" dirty="0">
              <a:solidFill>
                <a:schemeClr val="bg1"/>
              </a:solidFill>
              <a:latin typeface="Ysans Std" panose="020B0503050603060204" pitchFamily="34" charset="0"/>
              <a:sym typeface="Arial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E27B5E6-ACAF-9998-5C86-517302EB6A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0456" y="424299"/>
            <a:ext cx="1524688" cy="30708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CAC490E-E86B-6DA6-081B-4C5C6A9AE8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11466" y="300363"/>
            <a:ext cx="430713" cy="43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49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1911</TotalTime>
  <Words>104</Words>
  <Application>Microsoft Macintosh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Aeonik</vt:lpstr>
      <vt:lpstr>Arial</vt:lpstr>
      <vt:lpstr>Calibri</vt:lpstr>
      <vt:lpstr>Calibri Light</vt:lpstr>
      <vt:lpstr>Ysans Std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Fortinberry</dc:creator>
  <cp:lastModifiedBy>Michael Fortinberry</cp:lastModifiedBy>
  <cp:revision>8</cp:revision>
  <cp:lastPrinted>2022-09-22T17:52:33Z</cp:lastPrinted>
  <dcterms:created xsi:type="dcterms:W3CDTF">2022-09-22T13:24:03Z</dcterms:created>
  <dcterms:modified xsi:type="dcterms:W3CDTF">2024-08-12T20:57:17Z</dcterms:modified>
</cp:coreProperties>
</file>