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y="5143500" cx="9144000"/>
  <p:notesSz cx="6858000" cy="9144000"/>
  <p:embeddedFontLst>
    <p:embeddedFont>
      <p:font typeface="Raleway"/>
      <p:regular r:id="rId43"/>
      <p:bold r:id="rId44"/>
      <p:italic r:id="rId45"/>
      <p:boldItalic r:id="rId46"/>
    </p:embeddedFont>
    <p:embeddedFont>
      <p:font typeface="Poppins"/>
      <p:regular r:id="rId47"/>
      <p:bold r:id="rId48"/>
      <p:italic r:id="rId49"/>
      <p:boldItalic r:id="rId50"/>
    </p:embeddedFont>
    <p:embeddedFont>
      <p:font typeface="Anaheim"/>
      <p:regular r:id="rId51"/>
      <p:bold r:id="rId52"/>
    </p:embeddedFont>
    <p:embeddedFont>
      <p:font typeface="Sora"/>
      <p:regular r:id="rId53"/>
      <p:bold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904">
          <p15:clr>
            <a:srgbClr val="747775"/>
          </p15:clr>
        </p15:guide>
      </p15:sldGuideLst>
    </p:ext>
    <p:ext uri="GoogleSlidesCustomDataVersion2">
      <go:slidesCustomData xmlns:go="http://customooxmlschemas.google.com/" r:id="rId55" roundtripDataSignature="AMtx7mgyTuPQ5xCIMa3KuvaS5n46O0juG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904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font" Target="fonts/Raleway-bold.fntdata"/><Relationship Id="rId43" Type="http://schemas.openxmlformats.org/officeDocument/2006/relationships/font" Target="fonts/Raleway-regular.fntdata"/><Relationship Id="rId46" Type="http://schemas.openxmlformats.org/officeDocument/2006/relationships/font" Target="fonts/Raleway-boldItalic.fntdata"/><Relationship Id="rId45" Type="http://schemas.openxmlformats.org/officeDocument/2006/relationships/font" Target="fonts/Raleway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Poppins-bold.fntdata"/><Relationship Id="rId47" Type="http://schemas.openxmlformats.org/officeDocument/2006/relationships/font" Target="fonts/Poppins-regular.fntdata"/><Relationship Id="rId49" Type="http://schemas.openxmlformats.org/officeDocument/2006/relationships/font" Target="fonts/Poppins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Anaheim-regular.fntdata"/><Relationship Id="rId50" Type="http://schemas.openxmlformats.org/officeDocument/2006/relationships/font" Target="fonts/Poppins-boldItalic.fntdata"/><Relationship Id="rId53" Type="http://schemas.openxmlformats.org/officeDocument/2006/relationships/font" Target="fonts/Sora-regular.fntdata"/><Relationship Id="rId52" Type="http://schemas.openxmlformats.org/officeDocument/2006/relationships/font" Target="fonts/Anaheim-bold.fntdata"/><Relationship Id="rId11" Type="http://schemas.openxmlformats.org/officeDocument/2006/relationships/slide" Target="slides/slide6.xml"/><Relationship Id="rId55" Type="http://customschemas.google.com/relationships/presentationmetadata" Target="metadata"/><Relationship Id="rId10" Type="http://schemas.openxmlformats.org/officeDocument/2006/relationships/slide" Target="slides/slide5.xml"/><Relationship Id="rId54" Type="http://schemas.openxmlformats.org/officeDocument/2006/relationships/font" Target="fonts/Sora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0" name="Google Shape;220;p10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1" name="Google Shape;231;p12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" name="Google Shape;23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8" name="Google Shape;278;p17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3" name="Google Shape;28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200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6" name="Google Shape;31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2" name="Google Shape;322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9" name="Google Shape;32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5" name="Google Shape;335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5" name="Google Shape;355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8" name="Google Shape;368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4" name="Google Shape;374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1" name="Google Shape;381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7" name="Google Shape;387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7" name="Google Shape;407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200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0" name="Google Shape;420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6" name="Google Shape;426;p3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1" name="Google Shape;431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8" name="Google Shape;438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3" name="Google Shape;443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2ebcd52fffc_3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3" name="Google Shape;463;g2ebcd52fffc_3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0" name="Google Shape;470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4" name="Google Shape;484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" name="Google Shape;17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5" name="Google Shape;195;p6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30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9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8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Relationship Id="rId3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Relationship Id="rId3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0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8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/>
          <p:nvPr>
            <p:ph type="ctrTitle"/>
          </p:nvPr>
        </p:nvSpPr>
        <p:spPr>
          <a:xfrm>
            <a:off x="311700" y="78152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3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C23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" name="Google Shape;76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67675" y="1110544"/>
            <a:ext cx="1076324" cy="187642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8" name="Google Shape;78;p47"/>
          <p:cNvCxnSpPr/>
          <p:nvPr/>
        </p:nvCxnSpPr>
        <p:spPr>
          <a:xfrm>
            <a:off x="0" y="311727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9" name="Google Shape;79;p47"/>
          <p:cNvCxnSpPr/>
          <p:nvPr/>
        </p:nvCxnSpPr>
        <p:spPr>
          <a:xfrm>
            <a:off x="0" y="4406572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0" name="Google Shape;80;p47"/>
          <p:cNvCxnSpPr/>
          <p:nvPr/>
        </p:nvCxnSpPr>
        <p:spPr>
          <a:xfrm rot="10800000">
            <a:off x="8222673" y="0"/>
            <a:ext cx="0" cy="4406572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81" name="Google Shape;81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44720" y="4561042"/>
            <a:ext cx="1087580" cy="2043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" name="Google Shape;82;p47"/>
          <p:cNvCxnSpPr/>
          <p:nvPr/>
        </p:nvCxnSpPr>
        <p:spPr>
          <a:xfrm rot="10800000">
            <a:off x="1403821" y="4406572"/>
            <a:ext cx="0" cy="736928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3" name="Google Shape;83;p47"/>
          <p:cNvCxnSpPr/>
          <p:nvPr/>
        </p:nvCxnSpPr>
        <p:spPr>
          <a:xfrm rot="10800000">
            <a:off x="5540992" y="4406572"/>
            <a:ext cx="0" cy="736928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4" name="Google Shape;84;p47"/>
          <p:cNvCxnSpPr/>
          <p:nvPr/>
        </p:nvCxnSpPr>
        <p:spPr>
          <a:xfrm rot="10800000">
            <a:off x="3252195" y="4406572"/>
            <a:ext cx="0" cy="736928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1_Caption 6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rotWithShape="0" algn="ctr" dir="5400000" dist="50800">
              <a:srgbClr val="F6F6F6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8" name="Google Shape;88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44720" y="4561042"/>
            <a:ext cx="1087580" cy="20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 3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C23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44720" y="4561042"/>
            <a:ext cx="1087580" cy="2043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rane on a building&#10;&#10;Description automatically generated" id="92" name="Google Shape;92;p49"/>
          <p:cNvPicPr preferRelativeResize="0"/>
          <p:nvPr/>
        </p:nvPicPr>
        <p:blipFill rotWithShape="1">
          <a:blip r:embed="rId3">
            <a:alphaModFix/>
          </a:blip>
          <a:srcRect b="0" l="0" r="0" t="19987"/>
          <a:stretch/>
        </p:blipFill>
        <p:spPr>
          <a:xfrm>
            <a:off x="-11900" y="0"/>
            <a:ext cx="323636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1_Caption 7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E253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" name="Google Shape;95;p50"/>
          <p:cNvPicPr preferRelativeResize="0"/>
          <p:nvPr/>
        </p:nvPicPr>
        <p:blipFill rotWithShape="1">
          <a:blip r:embed="rId2">
            <a:alphaModFix/>
          </a:blip>
          <a:srcRect b="0" l="0" r="17135" t="0"/>
          <a:stretch/>
        </p:blipFill>
        <p:spPr>
          <a:xfrm>
            <a:off x="3183130" y="0"/>
            <a:ext cx="596087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blot of paint&#10;&#10;Description automatically generated" id="96" name="Google Shape;96;p50"/>
          <p:cNvPicPr preferRelativeResize="0"/>
          <p:nvPr/>
        </p:nvPicPr>
        <p:blipFill rotWithShape="1">
          <a:blip r:embed="rId3">
            <a:alphaModFix/>
          </a:blip>
          <a:srcRect b="17196" l="36530" r="0" t="29890"/>
          <a:stretch/>
        </p:blipFill>
        <p:spPr>
          <a:xfrm rot="10800000">
            <a:off x="5784572" y="2803020"/>
            <a:ext cx="3359428" cy="234047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8" name="Google Shape;98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44720" y="4561042"/>
            <a:ext cx="1087580" cy="204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 4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C23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44720" y="4561042"/>
            <a:ext cx="1087580" cy="20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51"/>
          <p:cNvPicPr preferRelativeResize="0"/>
          <p:nvPr/>
        </p:nvPicPr>
        <p:blipFill rotWithShape="1">
          <a:blip r:embed="rId3">
            <a:alphaModFix/>
          </a:blip>
          <a:srcRect b="0" l="0" r="0" t="19987"/>
          <a:stretch/>
        </p:blipFill>
        <p:spPr>
          <a:xfrm>
            <a:off x="-11900" y="-1"/>
            <a:ext cx="323636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 5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C23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44720" y="4561042"/>
            <a:ext cx="1087580" cy="20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52"/>
          <p:cNvPicPr preferRelativeResize="0"/>
          <p:nvPr/>
        </p:nvPicPr>
        <p:blipFill rotWithShape="1">
          <a:blip r:embed="rId3">
            <a:alphaModFix/>
          </a:blip>
          <a:srcRect b="0" l="0" r="0" t="19987"/>
          <a:stretch/>
        </p:blipFill>
        <p:spPr>
          <a:xfrm>
            <a:off x="-11900" y="-1"/>
            <a:ext cx="323636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 6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C23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44720" y="4561042"/>
            <a:ext cx="1087580" cy="20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53"/>
          <p:cNvPicPr preferRelativeResize="0"/>
          <p:nvPr/>
        </p:nvPicPr>
        <p:blipFill rotWithShape="1">
          <a:blip r:embed="rId3">
            <a:alphaModFix/>
          </a:blip>
          <a:srcRect b="0" l="0" r="0" t="19987"/>
          <a:stretch/>
        </p:blipFill>
        <p:spPr>
          <a:xfrm>
            <a:off x="-11900" y="-1"/>
            <a:ext cx="323636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 7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C23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67675" y="1110544"/>
            <a:ext cx="1076324" cy="18764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5" name="Google Shape;115;p54"/>
          <p:cNvCxnSpPr/>
          <p:nvPr/>
        </p:nvCxnSpPr>
        <p:spPr>
          <a:xfrm>
            <a:off x="0" y="311727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6" name="Google Shape;116;p54"/>
          <p:cNvCxnSpPr/>
          <p:nvPr/>
        </p:nvCxnSpPr>
        <p:spPr>
          <a:xfrm>
            <a:off x="0" y="4406572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17" name="Google Shape;117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44720" y="4561042"/>
            <a:ext cx="1087580" cy="2043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8" name="Google Shape;118;p54"/>
          <p:cNvCxnSpPr/>
          <p:nvPr/>
        </p:nvCxnSpPr>
        <p:spPr>
          <a:xfrm rot="10800000">
            <a:off x="1403821" y="4406572"/>
            <a:ext cx="0" cy="736928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9" name="Google Shape;119;p54"/>
          <p:cNvCxnSpPr/>
          <p:nvPr/>
        </p:nvCxnSpPr>
        <p:spPr>
          <a:xfrm rot="10800000">
            <a:off x="5540992" y="4406572"/>
            <a:ext cx="0" cy="736928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0" name="Google Shape;120;p54"/>
          <p:cNvCxnSpPr/>
          <p:nvPr/>
        </p:nvCxnSpPr>
        <p:spPr>
          <a:xfrm rot="10800000">
            <a:off x="3252195" y="4406572"/>
            <a:ext cx="0" cy="736928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3" name="Google Shape;123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6" name="Google Shape;126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7" name="Google Shape;127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44720" y="4561042"/>
            <a:ext cx="1087580" cy="20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BC83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5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67675" y="1110544"/>
            <a:ext cx="1076324" cy="187642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7" name="Google Shape;17;p39"/>
          <p:cNvCxnSpPr/>
          <p:nvPr/>
        </p:nvCxnSpPr>
        <p:spPr>
          <a:xfrm>
            <a:off x="0" y="311727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" name="Google Shape;18;p39"/>
          <p:cNvCxnSpPr/>
          <p:nvPr/>
        </p:nvCxnSpPr>
        <p:spPr>
          <a:xfrm>
            <a:off x="0" y="4406572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" name="Google Shape;19;p39"/>
          <p:cNvCxnSpPr/>
          <p:nvPr/>
        </p:nvCxnSpPr>
        <p:spPr>
          <a:xfrm rot="10800000">
            <a:off x="8222673" y="0"/>
            <a:ext cx="0" cy="4406572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0" name="Google Shape;20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44720" y="4561042"/>
            <a:ext cx="1087580" cy="2043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Google Shape;21;p39"/>
          <p:cNvCxnSpPr/>
          <p:nvPr/>
        </p:nvCxnSpPr>
        <p:spPr>
          <a:xfrm rot="10800000">
            <a:off x="1403821" y="4406572"/>
            <a:ext cx="0" cy="736928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" name="Google Shape;22;p39"/>
          <p:cNvCxnSpPr/>
          <p:nvPr/>
        </p:nvCxnSpPr>
        <p:spPr>
          <a:xfrm rot="10800000">
            <a:off x="5540992" y="4406572"/>
            <a:ext cx="0" cy="736928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" name="Google Shape;23;p39"/>
          <p:cNvCxnSpPr/>
          <p:nvPr/>
        </p:nvCxnSpPr>
        <p:spPr>
          <a:xfrm rot="10800000">
            <a:off x="3252195" y="4406572"/>
            <a:ext cx="0" cy="736928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0" name="Google Shape;130;p5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31" name="Google Shape;131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2" name="Google Shape;132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44720" y="4561042"/>
            <a:ext cx="1087580" cy="20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5" name="Google Shape;135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6" name="Google Shape;136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44720" y="4561042"/>
            <a:ext cx="1087580" cy="20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5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40" name="Google Shape;140;p5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41" name="Google Shape;141;p5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2" name="Google Shape;142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3" name="Google Shape;143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44720" y="4561042"/>
            <a:ext cx="1087580" cy="20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46" name="Google Shape;146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7" name="Google Shape;147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44720" y="4561042"/>
            <a:ext cx="1087580" cy="20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0" name="Google Shape;150;p6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1" name="Google Shape;151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2" name="Google Shape;152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44720" y="4561042"/>
            <a:ext cx="1087580" cy="20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oogle Shape;25;p40"/>
          <p:cNvCxnSpPr/>
          <p:nvPr/>
        </p:nvCxnSpPr>
        <p:spPr>
          <a:xfrm>
            <a:off x="0" y="311727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" name="Google Shape;26;p4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C23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green white and grey paint splatters&#10;&#10;Description automatically generated" id="27" name="Google Shape;27;p40"/>
          <p:cNvPicPr preferRelativeResize="0"/>
          <p:nvPr/>
        </p:nvPicPr>
        <p:blipFill rotWithShape="1">
          <a:blip r:embed="rId2">
            <a:alphaModFix/>
          </a:blip>
          <a:srcRect b="0" l="12287" r="0" t="0"/>
          <a:stretch/>
        </p:blipFill>
        <p:spPr>
          <a:xfrm flipH="1">
            <a:off x="1085310" y="1"/>
            <a:ext cx="805869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" name="Google Shape;28;p40"/>
          <p:cNvCxnSpPr/>
          <p:nvPr/>
        </p:nvCxnSpPr>
        <p:spPr>
          <a:xfrm>
            <a:off x="0" y="4406572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9" name="Google Shape;2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8986" y="2457185"/>
            <a:ext cx="1076324" cy="187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1" name="Google Shape;31;p40"/>
          <p:cNvCxnSpPr/>
          <p:nvPr/>
        </p:nvCxnSpPr>
        <p:spPr>
          <a:xfrm rot="10800000">
            <a:off x="1403821" y="4406572"/>
            <a:ext cx="0" cy="736928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" name="Google Shape;32;p40"/>
          <p:cNvCxnSpPr/>
          <p:nvPr/>
        </p:nvCxnSpPr>
        <p:spPr>
          <a:xfrm rot="10800000">
            <a:off x="5540992" y="4406572"/>
            <a:ext cx="0" cy="736928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" name="Google Shape;33;p40"/>
          <p:cNvCxnSpPr/>
          <p:nvPr/>
        </p:nvCxnSpPr>
        <p:spPr>
          <a:xfrm rot="10800000">
            <a:off x="3252195" y="4406572"/>
            <a:ext cx="0" cy="736928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A black blot of paint&#10;&#10;Description automatically generated" id="34" name="Google Shape;34;p40"/>
          <p:cNvPicPr preferRelativeResize="0"/>
          <p:nvPr/>
        </p:nvPicPr>
        <p:blipFill rotWithShape="1">
          <a:blip r:embed="rId4">
            <a:alphaModFix/>
          </a:blip>
          <a:srcRect b="17196" l="36530" r="0" t="29890"/>
          <a:stretch/>
        </p:blipFill>
        <p:spPr>
          <a:xfrm rot="10800000">
            <a:off x="5784572" y="2803020"/>
            <a:ext cx="3359428" cy="2340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44720" y="4561042"/>
            <a:ext cx="1087580" cy="204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1_Ca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rotWithShape="0" algn="ctr" dir="5400000" dist="50800">
              <a:srgbClr val="F6F6F6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" name="Google Shape;38;p41"/>
          <p:cNvPicPr preferRelativeResize="0"/>
          <p:nvPr/>
        </p:nvPicPr>
        <p:blipFill rotWithShape="1">
          <a:blip r:embed="rId2">
            <a:alphaModFix/>
          </a:blip>
          <a:srcRect b="0" l="9409" r="0" t="0"/>
          <a:stretch/>
        </p:blipFill>
        <p:spPr>
          <a:xfrm>
            <a:off x="0" y="5715"/>
            <a:ext cx="8283600" cy="5120638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0" name="Google Shape;40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44720" y="4561042"/>
            <a:ext cx="1087580" cy="20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1_Caption 2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rotWithShape="0" algn="ctr" dir="5400000" dist="50800">
              <a:srgbClr val="F6F6F6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" name="Google Shape;43;p42"/>
          <p:cNvPicPr preferRelativeResize="0"/>
          <p:nvPr/>
        </p:nvPicPr>
        <p:blipFill rotWithShape="1">
          <a:blip r:embed="rId2">
            <a:alphaModFix/>
          </a:blip>
          <a:srcRect b="43747" l="0" r="0" t="0"/>
          <a:stretch/>
        </p:blipFill>
        <p:spPr>
          <a:xfrm>
            <a:off x="0" y="1314074"/>
            <a:ext cx="9144000" cy="3829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blot of paint&#10;&#10;Description automatically generated" id="44" name="Google Shape;44;p42"/>
          <p:cNvPicPr preferRelativeResize="0"/>
          <p:nvPr/>
        </p:nvPicPr>
        <p:blipFill rotWithShape="1">
          <a:blip r:embed="rId3">
            <a:alphaModFix/>
          </a:blip>
          <a:srcRect b="17196" l="36530" r="0" t="29890"/>
          <a:stretch/>
        </p:blipFill>
        <p:spPr>
          <a:xfrm rot="10800000">
            <a:off x="5784572" y="2803020"/>
            <a:ext cx="3359428" cy="2340479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6" name="Google Shape;46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44720" y="4561042"/>
            <a:ext cx="1087580" cy="204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1_Caption 3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rotWithShape="0" algn="ctr" dir="5400000" dist="50800">
              <a:srgbClr val="F6F6F6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" name="Google Shape;49;p43"/>
          <p:cNvPicPr preferRelativeResize="0"/>
          <p:nvPr/>
        </p:nvPicPr>
        <p:blipFill rotWithShape="1">
          <a:blip r:embed="rId2">
            <a:alphaModFix/>
          </a:blip>
          <a:srcRect b="0" l="4954" r="10841" t="0"/>
          <a:stretch/>
        </p:blipFill>
        <p:spPr>
          <a:xfrm>
            <a:off x="1415573" y="0"/>
            <a:ext cx="772842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blot of paint&#10;&#10;Description automatically generated" id="50" name="Google Shape;50;p43"/>
          <p:cNvPicPr preferRelativeResize="0"/>
          <p:nvPr/>
        </p:nvPicPr>
        <p:blipFill rotWithShape="1">
          <a:blip r:embed="rId3">
            <a:alphaModFix/>
          </a:blip>
          <a:srcRect b="17196" l="36530" r="0" t="29890"/>
          <a:stretch/>
        </p:blipFill>
        <p:spPr>
          <a:xfrm rot="10800000">
            <a:off x="5784572" y="2803020"/>
            <a:ext cx="3359428" cy="2340479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2" name="Google Shape;52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44720" y="4561042"/>
            <a:ext cx="1087580" cy="204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1_Caption 4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rotWithShape="0" algn="ctr" dir="5400000" dist="50800">
              <a:srgbClr val="F6F6F6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6" name="Google Shape;56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44720" y="4561042"/>
            <a:ext cx="1087580" cy="20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45595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1_Caption 5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884"/>
            <a:ext cx="9143999" cy="5140616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1" name="Google Shape;61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44720" y="4561042"/>
            <a:ext cx="1087580" cy="20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 2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C23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" name="Google Shape;64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74413" y="2530147"/>
            <a:ext cx="1076324" cy="187642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6" name="Google Shape;66;p46"/>
          <p:cNvCxnSpPr/>
          <p:nvPr/>
        </p:nvCxnSpPr>
        <p:spPr>
          <a:xfrm>
            <a:off x="0" y="311727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7" name="Google Shape;67;p46"/>
          <p:cNvCxnSpPr/>
          <p:nvPr/>
        </p:nvCxnSpPr>
        <p:spPr>
          <a:xfrm>
            <a:off x="0" y="4406572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8" name="Google Shape;68;p46"/>
          <p:cNvCxnSpPr/>
          <p:nvPr/>
        </p:nvCxnSpPr>
        <p:spPr>
          <a:xfrm rot="10800000">
            <a:off x="8222673" y="0"/>
            <a:ext cx="0" cy="4406572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69" name="Google Shape;6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44720" y="4561042"/>
            <a:ext cx="1087580" cy="2043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" name="Google Shape;70;p46"/>
          <p:cNvCxnSpPr/>
          <p:nvPr/>
        </p:nvCxnSpPr>
        <p:spPr>
          <a:xfrm rot="10800000">
            <a:off x="928833" y="4406572"/>
            <a:ext cx="0" cy="736928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" name="Google Shape;71;p46"/>
          <p:cNvCxnSpPr/>
          <p:nvPr/>
        </p:nvCxnSpPr>
        <p:spPr>
          <a:xfrm rot="10800000">
            <a:off x="6529533" y="4406572"/>
            <a:ext cx="0" cy="736928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" name="Google Shape;72;p46"/>
          <p:cNvCxnSpPr/>
          <p:nvPr/>
        </p:nvCxnSpPr>
        <p:spPr>
          <a:xfrm rot="10800000">
            <a:off x="4240736" y="4406572"/>
            <a:ext cx="0" cy="736928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3" name="Google Shape;73;p46"/>
          <p:cNvCxnSpPr/>
          <p:nvPr/>
        </p:nvCxnSpPr>
        <p:spPr>
          <a:xfrm rot="10800000">
            <a:off x="928833" y="0"/>
            <a:ext cx="0" cy="4406572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Relationship Id="rId4" Type="http://schemas.openxmlformats.org/officeDocument/2006/relationships/image" Target="../media/image23.png"/><Relationship Id="rId5" Type="http://schemas.openxmlformats.org/officeDocument/2006/relationships/image" Target="../media/image17.png"/><Relationship Id="rId6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"/>
          <p:cNvPicPr preferRelativeResize="0"/>
          <p:nvPr/>
        </p:nvPicPr>
        <p:blipFill rotWithShape="1">
          <a:blip r:embed="rId3">
            <a:alphaModFix/>
          </a:blip>
          <a:srcRect b="0" l="0" r="0" t="14449"/>
          <a:stretch/>
        </p:blipFill>
        <p:spPr>
          <a:xfrm>
            <a:off x="-29050" y="104475"/>
            <a:ext cx="9144000" cy="456302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"/>
          <p:cNvSpPr/>
          <p:nvPr/>
        </p:nvSpPr>
        <p:spPr>
          <a:xfrm>
            <a:off x="1373875" y="1034725"/>
            <a:ext cx="6064800" cy="1221300"/>
          </a:xfrm>
          <a:prstGeom prst="rect">
            <a:avLst/>
          </a:prstGeom>
          <a:solidFill>
            <a:srgbClr val="1E253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"/>
          <p:cNvSpPr txBox="1"/>
          <p:nvPr>
            <p:ph type="ctrTitle"/>
          </p:nvPr>
        </p:nvSpPr>
        <p:spPr>
          <a:xfrm>
            <a:off x="1638925" y="1034725"/>
            <a:ext cx="5534700" cy="1221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1260000" dist="47625">
              <a:srgbClr val="000000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2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The </a:t>
            </a:r>
            <a:r>
              <a:rPr lang="en-US" sz="2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Foundations of a Strong</a:t>
            </a:r>
            <a:r>
              <a:rPr lang="en-US" sz="47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47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4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Company Culture</a:t>
            </a:r>
            <a:endParaRPr sz="41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0" name="Google Shape;160;p1"/>
          <p:cNvSpPr/>
          <p:nvPr/>
        </p:nvSpPr>
        <p:spPr>
          <a:xfrm>
            <a:off x="1374325" y="2243825"/>
            <a:ext cx="6064800" cy="236700"/>
          </a:xfrm>
          <a:prstGeom prst="rect">
            <a:avLst/>
          </a:prstGeom>
          <a:solidFill>
            <a:srgbClr val="BB3E2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"/>
          <p:cNvSpPr txBox="1"/>
          <p:nvPr>
            <p:ph idx="1" type="subTitle"/>
          </p:nvPr>
        </p:nvSpPr>
        <p:spPr>
          <a:xfrm>
            <a:off x="1457500" y="2179475"/>
            <a:ext cx="55722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90"/>
              <a:buNone/>
            </a:pPr>
            <a:r>
              <a:rPr b="1" lang="en-US" sz="128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 Contractors and Trade Business Leaders</a:t>
            </a:r>
            <a:endParaRPr sz="239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0"/>
          <p:cNvSpPr txBox="1"/>
          <p:nvPr>
            <p:ph idx="4294967295" type="body"/>
          </p:nvPr>
        </p:nvSpPr>
        <p:spPr>
          <a:xfrm>
            <a:off x="3108959" y="313406"/>
            <a:ext cx="5252987" cy="4035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Leaders,</a:t>
            </a:r>
            <a:endParaRPr/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your workers </a:t>
            </a:r>
            <a:r>
              <a:rPr b="1" i="0" lang="en-US" sz="2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matter the most</a:t>
            </a:r>
            <a:endParaRPr/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the bottom line</a:t>
            </a:r>
            <a:endParaRPr b="1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1"/>
          <p:cNvSpPr txBox="1"/>
          <p:nvPr/>
        </p:nvSpPr>
        <p:spPr>
          <a:xfrm>
            <a:off x="1050823" y="1322653"/>
            <a:ext cx="4527018" cy="249819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27BD59"/>
                </a:solidFill>
                <a:latin typeface="Arial"/>
                <a:ea typeface="Arial"/>
                <a:cs typeface="Arial"/>
                <a:sym typeface="Arial"/>
              </a:rPr>
              <a:t>You</a:t>
            </a:r>
            <a:r>
              <a:rPr b="1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take care of the </a:t>
            </a:r>
            <a:r>
              <a:rPr b="1" i="0" lang="en-US" sz="1800" u="none" cap="none" strike="noStrike">
                <a:solidFill>
                  <a:srgbClr val="27BD59"/>
                </a:solidFill>
                <a:latin typeface="Arial"/>
                <a:ea typeface="Arial"/>
                <a:cs typeface="Arial"/>
                <a:sym typeface="Arial"/>
              </a:rPr>
              <a:t>people</a:t>
            </a: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b="1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b="1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1800" u="none" cap="none" strike="noStrike">
                <a:solidFill>
                  <a:srgbClr val="27BD59"/>
                </a:solidFill>
                <a:latin typeface="Arial"/>
                <a:ea typeface="Arial"/>
                <a:cs typeface="Arial"/>
                <a:sym typeface="Arial"/>
              </a:rPr>
              <a:t>people</a:t>
            </a:r>
            <a:r>
              <a:rPr b="1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take care of the </a:t>
            </a:r>
            <a:r>
              <a:rPr b="1" i="0" lang="en-US" sz="1800" u="none" cap="none" strike="noStrike">
                <a:solidFill>
                  <a:srgbClr val="27BD59"/>
                </a:solidFill>
                <a:latin typeface="Arial"/>
                <a:ea typeface="Arial"/>
                <a:cs typeface="Arial"/>
                <a:sym typeface="Arial"/>
              </a:rPr>
              <a:t>service</a:t>
            </a: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b="1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b="1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1800" u="none" cap="none" strike="noStrike">
                <a:solidFill>
                  <a:srgbClr val="27BD59"/>
                </a:solidFill>
                <a:latin typeface="Arial"/>
                <a:ea typeface="Arial"/>
                <a:cs typeface="Arial"/>
                <a:sym typeface="Arial"/>
              </a:rPr>
              <a:t>service</a:t>
            </a:r>
            <a:r>
              <a:rPr b="1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takes care of the </a:t>
            </a:r>
            <a:r>
              <a:rPr b="1" i="0" lang="en-US" sz="1800" u="none" cap="none" strike="noStrike">
                <a:solidFill>
                  <a:srgbClr val="27BD59"/>
                </a:solidFill>
                <a:latin typeface="Arial"/>
                <a:ea typeface="Arial"/>
                <a:cs typeface="Arial"/>
                <a:sym typeface="Arial"/>
              </a:rPr>
              <a:t>customer</a:t>
            </a: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b="1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1800" u="none" cap="none" strike="noStrike">
                <a:solidFill>
                  <a:srgbClr val="27BD59"/>
                </a:solidFill>
                <a:latin typeface="Arial"/>
                <a:ea typeface="Arial"/>
                <a:cs typeface="Arial"/>
                <a:sym typeface="Arial"/>
              </a:rPr>
              <a:t>customer</a:t>
            </a:r>
            <a:r>
              <a:rPr b="1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takes care of the </a:t>
            </a:r>
            <a:r>
              <a:rPr b="1" i="0" lang="en-US" sz="1800" u="none" cap="none" strike="noStrike">
                <a:solidFill>
                  <a:srgbClr val="27BD59"/>
                </a:solidFill>
                <a:latin typeface="Arial"/>
                <a:ea typeface="Arial"/>
                <a:cs typeface="Arial"/>
                <a:sym typeface="Arial"/>
              </a:rPr>
              <a:t>profit</a:t>
            </a: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-Tom Peters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1"/>
          <p:cNvSpPr txBox="1"/>
          <p:nvPr/>
        </p:nvSpPr>
        <p:spPr>
          <a:xfrm>
            <a:off x="7018636" y="758035"/>
            <a:ext cx="926757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1" i="0" lang="en-US" sz="9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1C23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2"/>
          <p:cNvSpPr txBox="1"/>
          <p:nvPr>
            <p:ph idx="4294967295" type="body"/>
          </p:nvPr>
        </p:nvSpPr>
        <p:spPr>
          <a:xfrm>
            <a:off x="2724567" y="2817693"/>
            <a:ext cx="1847434" cy="11194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9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/>
          </a:p>
        </p:txBody>
      </p:sp>
      <p:pic>
        <p:nvPicPr>
          <p:cNvPr id="235" name="Google Shape;23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74413" y="514424"/>
            <a:ext cx="1076324" cy="1876425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2"/>
          <p:cNvSpPr txBox="1"/>
          <p:nvPr/>
        </p:nvSpPr>
        <p:spPr>
          <a:xfrm>
            <a:off x="854305" y="765626"/>
            <a:ext cx="3734400" cy="23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i="0" lang="en-US" sz="3200" u="none" cap="none" strike="noStrike">
                <a:solidFill>
                  <a:srgbClr val="F7931D"/>
                </a:solidFill>
                <a:latin typeface="Arial"/>
                <a:ea typeface="Arial"/>
                <a:cs typeface="Arial"/>
                <a:sym typeface="Arial"/>
              </a:rPr>
              <a:t>Four Foundations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i="0" lang="en-US" sz="3200" u="none" cap="none" strike="noStrike">
                <a:solidFill>
                  <a:srgbClr val="F7931D"/>
                </a:solidFill>
                <a:latin typeface="Arial"/>
                <a:ea typeface="Arial"/>
                <a:cs typeface="Arial"/>
                <a:sym typeface="Arial"/>
              </a:rPr>
              <a:t>to a Strong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i="0" lang="en-US" sz="3200" u="none" cap="none" strike="noStrike">
                <a:solidFill>
                  <a:srgbClr val="F7931D"/>
                </a:solidFill>
                <a:latin typeface="Arial"/>
                <a:ea typeface="Arial"/>
                <a:cs typeface="Arial"/>
                <a:sym typeface="Arial"/>
              </a:rPr>
              <a:t>Company Culture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3"/>
          <p:cNvSpPr txBox="1"/>
          <p:nvPr>
            <p:ph idx="4294967295" type="title"/>
          </p:nvPr>
        </p:nvSpPr>
        <p:spPr>
          <a:xfrm>
            <a:off x="640080" y="444500"/>
            <a:ext cx="8129016" cy="573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200"/>
              <a:t>Four Foundations of Company Culture</a:t>
            </a:r>
            <a:endParaRPr sz="3200"/>
          </a:p>
        </p:txBody>
      </p:sp>
      <p:pic>
        <p:nvPicPr>
          <p:cNvPr descr="A blue circle with a star and orange ribbon&#10;&#10;Description automatically generated" id="242" name="Google Shape;24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2455" y="1663786"/>
            <a:ext cx="716493" cy="821666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3"/>
          <p:cNvSpPr txBox="1"/>
          <p:nvPr/>
        </p:nvSpPr>
        <p:spPr>
          <a:xfrm>
            <a:off x="1760538" y="3380479"/>
            <a:ext cx="2078218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Bi-Directional Communication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4" name="Google Shape;244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2455" y="3255996"/>
            <a:ext cx="716492" cy="82166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3"/>
          <p:cNvSpPr txBox="1"/>
          <p:nvPr/>
        </p:nvSpPr>
        <p:spPr>
          <a:xfrm>
            <a:off x="6011471" y="1787157"/>
            <a:ext cx="2078218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People-First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Leadership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33388" y="1662674"/>
            <a:ext cx="716492" cy="821666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3"/>
          <p:cNvSpPr txBox="1"/>
          <p:nvPr/>
        </p:nvSpPr>
        <p:spPr>
          <a:xfrm>
            <a:off x="6011471" y="3380479"/>
            <a:ext cx="2078218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Growth for All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Google Shape;248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33388" y="3255996"/>
            <a:ext cx="716492" cy="821666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3"/>
          <p:cNvSpPr txBox="1"/>
          <p:nvPr/>
        </p:nvSpPr>
        <p:spPr>
          <a:xfrm>
            <a:off x="1760538" y="1817188"/>
            <a:ext cx="2078218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Authenticity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4"/>
          <p:cNvSpPr txBox="1"/>
          <p:nvPr>
            <p:ph idx="4294967295" type="title"/>
          </p:nvPr>
        </p:nvSpPr>
        <p:spPr>
          <a:xfrm>
            <a:off x="3767328" y="444500"/>
            <a:ext cx="3917950" cy="13096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200">
                <a:solidFill>
                  <a:srgbClr val="27BD59"/>
                </a:solidFill>
              </a:rPr>
              <a:t>How Tall Will Your Building Be?</a:t>
            </a:r>
            <a:endParaRPr sz="3200">
              <a:solidFill>
                <a:srgbClr val="27BD59"/>
              </a:solidFill>
            </a:endParaRPr>
          </a:p>
        </p:txBody>
      </p:sp>
      <p:sp>
        <p:nvSpPr>
          <p:cNvPr id="255" name="Google Shape;255;p14"/>
          <p:cNvSpPr txBox="1"/>
          <p:nvPr/>
        </p:nvSpPr>
        <p:spPr>
          <a:xfrm>
            <a:off x="6128050" y="3639775"/>
            <a:ext cx="16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Authenticity</a:t>
            </a:r>
            <a:endParaRPr b="1" i="0" sz="1700" u="none" cap="none" strike="noStrike"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56" name="Google Shape;256;p14"/>
          <p:cNvSpPr txBox="1"/>
          <p:nvPr/>
        </p:nvSpPr>
        <p:spPr>
          <a:xfrm>
            <a:off x="6128050" y="3067662"/>
            <a:ext cx="1649100" cy="4462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1E2536"/>
                </a:solidFill>
                <a:latin typeface="Sora"/>
                <a:ea typeface="Sora"/>
                <a:cs typeface="Sora"/>
                <a:sym typeface="Sora"/>
              </a:rPr>
              <a:t>People-First</a:t>
            </a:r>
            <a:endParaRPr b="1" i="0" sz="1700" u="none" cap="none" strike="noStrike">
              <a:solidFill>
                <a:srgbClr val="1E2536"/>
              </a:solidFill>
              <a:latin typeface="Sora"/>
              <a:ea typeface="Sora"/>
              <a:cs typeface="Sora"/>
              <a:sym typeface="Sora"/>
            </a:endParaRPr>
          </a:p>
        </p:txBody>
      </p:sp>
      <p:cxnSp>
        <p:nvCxnSpPr>
          <p:cNvPr id="257" name="Google Shape;257;p14"/>
          <p:cNvCxnSpPr/>
          <p:nvPr/>
        </p:nvCxnSpPr>
        <p:spPr>
          <a:xfrm>
            <a:off x="1748589" y="3290785"/>
            <a:ext cx="4157359" cy="0"/>
          </a:xfrm>
          <a:prstGeom prst="straightConnector1">
            <a:avLst/>
          </a:prstGeom>
          <a:noFill/>
          <a:ln cap="flat" cmpd="sng" w="28575">
            <a:solidFill>
              <a:schemeClr val="lt1">
                <a:alpha val="0"/>
              </a:schemeClr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258" name="Google Shape;258;p14"/>
          <p:cNvCxnSpPr/>
          <p:nvPr/>
        </p:nvCxnSpPr>
        <p:spPr>
          <a:xfrm>
            <a:off x="1748589" y="3917575"/>
            <a:ext cx="4157359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259" name="Google Shape;259;p14"/>
          <p:cNvSpPr txBox="1"/>
          <p:nvPr/>
        </p:nvSpPr>
        <p:spPr>
          <a:xfrm>
            <a:off x="6128050" y="2079675"/>
            <a:ext cx="1649100" cy="4462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1E2536"/>
                </a:solidFill>
                <a:latin typeface="Sora"/>
                <a:ea typeface="Sora"/>
                <a:cs typeface="Sora"/>
                <a:sym typeface="Sora"/>
              </a:rPr>
              <a:t>Growth</a:t>
            </a:r>
            <a:endParaRPr b="1" i="0" sz="1700" u="none" cap="none" strike="noStrike">
              <a:solidFill>
                <a:srgbClr val="1E2536"/>
              </a:solidFill>
              <a:latin typeface="Sora"/>
              <a:ea typeface="Sora"/>
              <a:cs typeface="Sora"/>
              <a:sym typeface="Sora"/>
            </a:endParaRPr>
          </a:p>
        </p:txBody>
      </p:sp>
      <p:cxnSp>
        <p:nvCxnSpPr>
          <p:cNvPr id="260" name="Google Shape;260;p14"/>
          <p:cNvCxnSpPr/>
          <p:nvPr/>
        </p:nvCxnSpPr>
        <p:spPr>
          <a:xfrm>
            <a:off x="1485900" y="2302798"/>
            <a:ext cx="4420048" cy="0"/>
          </a:xfrm>
          <a:prstGeom prst="straightConnector1">
            <a:avLst/>
          </a:prstGeom>
          <a:noFill/>
          <a:ln cap="flat" cmpd="sng" w="28575">
            <a:solidFill>
              <a:srgbClr val="F7931D">
                <a:alpha val="0"/>
              </a:srgbClr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261" name="Google Shape;261;p14"/>
          <p:cNvSpPr txBox="1"/>
          <p:nvPr/>
        </p:nvSpPr>
        <p:spPr>
          <a:xfrm>
            <a:off x="6128050" y="2571750"/>
            <a:ext cx="2273000" cy="4462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1E2536"/>
                </a:solidFill>
                <a:latin typeface="Sora"/>
                <a:ea typeface="Sora"/>
                <a:cs typeface="Sora"/>
                <a:sym typeface="Sora"/>
              </a:rPr>
              <a:t>Communication</a:t>
            </a:r>
            <a:endParaRPr b="1" i="0" sz="1700" u="none" cap="none" strike="noStrike">
              <a:solidFill>
                <a:srgbClr val="1E2536"/>
              </a:solidFill>
              <a:latin typeface="Sora"/>
              <a:ea typeface="Sora"/>
              <a:cs typeface="Sora"/>
              <a:sym typeface="Sora"/>
            </a:endParaRPr>
          </a:p>
        </p:txBody>
      </p:sp>
      <p:cxnSp>
        <p:nvCxnSpPr>
          <p:cNvPr id="262" name="Google Shape;262;p14"/>
          <p:cNvCxnSpPr/>
          <p:nvPr/>
        </p:nvCxnSpPr>
        <p:spPr>
          <a:xfrm>
            <a:off x="1647825" y="2794873"/>
            <a:ext cx="4258123" cy="0"/>
          </a:xfrm>
          <a:prstGeom prst="straightConnector1">
            <a:avLst/>
          </a:prstGeom>
          <a:noFill/>
          <a:ln cap="flat" cmpd="sng" w="28575">
            <a:solidFill>
              <a:schemeClr val="lt1">
                <a:alpha val="0"/>
              </a:schemeClr>
            </a:solidFill>
            <a:prstDash val="solid"/>
            <a:round/>
            <a:headEnd len="med" w="med" type="oval"/>
            <a:tailEnd len="med" w="med" type="oval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5"/>
          <p:cNvSpPr txBox="1"/>
          <p:nvPr>
            <p:ph idx="4294967295" type="body"/>
          </p:nvPr>
        </p:nvSpPr>
        <p:spPr>
          <a:xfrm>
            <a:off x="640080" y="1616927"/>
            <a:ext cx="4000500" cy="273282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  </a:t>
            </a:r>
            <a:r>
              <a:rPr b="1" lang="en-US" sz="3200">
                <a:solidFill>
                  <a:schemeClr val="lt1"/>
                </a:solidFill>
              </a:rPr>
              <a:t>Authenticity</a:t>
            </a:r>
            <a:endParaRPr b="1" sz="3200">
              <a:solidFill>
                <a:schemeClr val="lt1"/>
              </a:solidFill>
            </a:endParaRPr>
          </a:p>
          <a:p>
            <a:pPr indent="0" lvl="0" marL="139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  <a:p>
            <a:pPr indent="0" lvl="0" marL="139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600">
                <a:solidFill>
                  <a:schemeClr val="lt1"/>
                </a:solidFill>
              </a:rPr>
              <a:t>Being honest and transparent about </a:t>
            </a:r>
            <a:endParaRPr/>
          </a:p>
          <a:p>
            <a:pPr indent="0" lvl="0" marL="139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600">
                <a:solidFill>
                  <a:schemeClr val="lt1"/>
                </a:solidFill>
              </a:rPr>
              <a:t>who you are as a leader, and who</a:t>
            </a:r>
            <a:endParaRPr/>
          </a:p>
          <a:p>
            <a:pPr indent="0" lvl="0" marL="139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600">
                <a:solidFill>
                  <a:schemeClr val="lt1"/>
                </a:solidFill>
              </a:rPr>
              <a:t>you are as a company. </a:t>
            </a:r>
            <a:endParaRPr/>
          </a:p>
        </p:txBody>
      </p:sp>
      <p:pic>
        <p:nvPicPr>
          <p:cNvPr id="268" name="Google Shape;26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8023" y="882960"/>
            <a:ext cx="576871" cy="821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6"/>
          <p:cNvSpPr txBox="1"/>
          <p:nvPr>
            <p:ph idx="4294967295" type="title"/>
          </p:nvPr>
        </p:nvSpPr>
        <p:spPr>
          <a:xfrm>
            <a:off x="640080" y="2155825"/>
            <a:ext cx="7830152" cy="782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1800">
                <a:solidFill>
                  <a:srgbClr val="BB3E26"/>
                </a:solidFill>
              </a:rPr>
              <a:t>Authentic leadership ensures the reality of your company culture matches up with the marketing message about your culture.</a:t>
            </a:r>
            <a:endParaRPr/>
          </a:p>
        </p:txBody>
      </p:sp>
      <p:sp>
        <p:nvSpPr>
          <p:cNvPr id="274" name="Google Shape;274;p16"/>
          <p:cNvSpPr txBox="1"/>
          <p:nvPr>
            <p:ph idx="4294967295" type="title"/>
          </p:nvPr>
        </p:nvSpPr>
        <p:spPr>
          <a:xfrm>
            <a:off x="640080" y="884238"/>
            <a:ext cx="7830152" cy="1271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/>
              <a:t>Authenticity in Practice</a:t>
            </a:r>
            <a:endParaRPr/>
          </a:p>
        </p:txBody>
      </p:sp>
      <p:sp>
        <p:nvSpPr>
          <p:cNvPr id="275" name="Google Shape;275;p16"/>
          <p:cNvSpPr txBox="1"/>
          <p:nvPr/>
        </p:nvSpPr>
        <p:spPr>
          <a:xfrm>
            <a:off x="640080" y="3109142"/>
            <a:ext cx="7830619" cy="78268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Authenticity isn’t about speaking in platitudes.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Get specific about who you want to be and put it into action.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7"/>
          <p:cNvSpPr txBox="1"/>
          <p:nvPr/>
        </p:nvSpPr>
        <p:spPr>
          <a:xfrm>
            <a:off x="3097799" y="1663800"/>
            <a:ext cx="51915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Get to Work!</a:t>
            </a:r>
            <a:endParaRPr b="1" i="0" sz="36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i="0" sz="36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“You aren’t being paid to believe in the power of your dreams.”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8"/>
          <p:cNvSpPr txBox="1"/>
          <p:nvPr>
            <p:ph idx="4294967295" type="title"/>
          </p:nvPr>
        </p:nvSpPr>
        <p:spPr>
          <a:xfrm>
            <a:off x="640080" y="444500"/>
            <a:ext cx="7700963" cy="573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200"/>
              <a:t>Authenticity Challenges</a:t>
            </a:r>
            <a:endParaRPr sz="3200"/>
          </a:p>
        </p:txBody>
      </p:sp>
      <p:grpSp>
        <p:nvGrpSpPr>
          <p:cNvPr id="286" name="Google Shape;286;p18"/>
          <p:cNvGrpSpPr/>
          <p:nvPr/>
        </p:nvGrpSpPr>
        <p:grpSpPr>
          <a:xfrm>
            <a:off x="537506" y="1806498"/>
            <a:ext cx="2696348" cy="2096429"/>
            <a:chOff x="615564" y="1806498"/>
            <a:chExt cx="2696348" cy="2096429"/>
          </a:xfrm>
        </p:grpSpPr>
        <p:sp>
          <p:nvSpPr>
            <p:cNvPr id="287" name="Google Shape;287;p18"/>
            <p:cNvSpPr/>
            <p:nvPr/>
          </p:nvSpPr>
          <p:spPr>
            <a:xfrm>
              <a:off x="615564" y="1806498"/>
              <a:ext cx="2696348" cy="2096429"/>
            </a:xfrm>
            <a:prstGeom prst="rect">
              <a:avLst/>
            </a:prstGeom>
            <a:solidFill>
              <a:srgbClr val="BC835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8" name="Google Shape;288;p18"/>
            <p:cNvGrpSpPr/>
            <p:nvPr/>
          </p:nvGrpSpPr>
          <p:grpSpPr>
            <a:xfrm>
              <a:off x="615564" y="2038905"/>
              <a:ext cx="2579379" cy="1851550"/>
              <a:chOff x="3236568" y="1994300"/>
              <a:chExt cx="3013640" cy="1851550"/>
            </a:xfrm>
          </p:grpSpPr>
          <p:sp>
            <p:nvSpPr>
              <p:cNvPr id="289" name="Google Shape;289;p18"/>
              <p:cNvSpPr txBox="1"/>
              <p:nvPr/>
            </p:nvSpPr>
            <p:spPr>
              <a:xfrm>
                <a:off x="3365708" y="2647950"/>
                <a:ext cx="2884500" cy="119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14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On a job, if it is a question or “right” or “on-time”, would your team know what you want them to do?  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290;p18"/>
              <p:cNvSpPr txBox="1"/>
              <p:nvPr/>
            </p:nvSpPr>
            <p:spPr>
              <a:xfrm>
                <a:off x="3236568" y="1994300"/>
                <a:ext cx="2412585" cy="5730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-342900" lvl="0" marL="45720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</a:pPr>
                <a:r>
                  <a:rPr b="1" i="0" lang="en-US" sz="72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01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91" name="Google Shape;291;p18"/>
          <p:cNvGrpSpPr/>
          <p:nvPr/>
        </p:nvGrpSpPr>
        <p:grpSpPr>
          <a:xfrm>
            <a:off x="3233854" y="1806498"/>
            <a:ext cx="2696348" cy="2096429"/>
            <a:chOff x="615564" y="1806498"/>
            <a:chExt cx="2696348" cy="2096429"/>
          </a:xfrm>
        </p:grpSpPr>
        <p:sp>
          <p:nvSpPr>
            <p:cNvPr id="292" name="Google Shape;292;p18"/>
            <p:cNvSpPr/>
            <p:nvPr/>
          </p:nvSpPr>
          <p:spPr>
            <a:xfrm>
              <a:off x="615564" y="1806498"/>
              <a:ext cx="2696348" cy="2096429"/>
            </a:xfrm>
            <a:prstGeom prst="rect">
              <a:avLst/>
            </a:prstGeom>
            <a:solidFill>
              <a:srgbClr val="1C233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3" name="Google Shape;293;p18"/>
            <p:cNvGrpSpPr/>
            <p:nvPr/>
          </p:nvGrpSpPr>
          <p:grpSpPr>
            <a:xfrm>
              <a:off x="615564" y="2038905"/>
              <a:ext cx="2579379" cy="1851550"/>
              <a:chOff x="3236568" y="1994300"/>
              <a:chExt cx="3013640" cy="1851550"/>
            </a:xfrm>
          </p:grpSpPr>
          <p:sp>
            <p:nvSpPr>
              <p:cNvPr id="294" name="Google Shape;294;p18"/>
              <p:cNvSpPr txBox="1"/>
              <p:nvPr/>
            </p:nvSpPr>
            <p:spPr>
              <a:xfrm>
                <a:off x="3365708" y="2647950"/>
                <a:ext cx="2884500" cy="119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14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Is it more important a worker gets to his </a:t>
                </a:r>
                <a:r>
                  <a:rPr lang="en-US">
                    <a:solidFill>
                      <a:schemeClr val="lt1"/>
                    </a:solidFill>
                  </a:rPr>
                  <a:t>kid’s</a:t>
                </a:r>
                <a:r>
                  <a:rPr b="0" i="0" lang="en-US" sz="14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ball game, or that you finish the job on schedule for customer?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18"/>
              <p:cNvSpPr txBox="1"/>
              <p:nvPr/>
            </p:nvSpPr>
            <p:spPr>
              <a:xfrm>
                <a:off x="3236568" y="1994300"/>
                <a:ext cx="2412585" cy="5730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-342900" lvl="0" marL="45720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</a:pPr>
                <a:r>
                  <a:rPr b="1" i="0" lang="en-US" sz="72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02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96" name="Google Shape;296;p18"/>
          <p:cNvGrpSpPr/>
          <p:nvPr/>
        </p:nvGrpSpPr>
        <p:grpSpPr>
          <a:xfrm>
            <a:off x="5930202" y="1806497"/>
            <a:ext cx="2696348" cy="2096429"/>
            <a:chOff x="615564" y="1806498"/>
            <a:chExt cx="2696348" cy="2096429"/>
          </a:xfrm>
        </p:grpSpPr>
        <p:sp>
          <p:nvSpPr>
            <p:cNvPr id="297" name="Google Shape;297;p18"/>
            <p:cNvSpPr/>
            <p:nvPr/>
          </p:nvSpPr>
          <p:spPr>
            <a:xfrm>
              <a:off x="615564" y="1806498"/>
              <a:ext cx="2696348" cy="2096429"/>
            </a:xfrm>
            <a:prstGeom prst="rect">
              <a:avLst/>
            </a:prstGeom>
            <a:solidFill>
              <a:srgbClr val="BB3E2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8" name="Google Shape;298;p18"/>
            <p:cNvGrpSpPr/>
            <p:nvPr/>
          </p:nvGrpSpPr>
          <p:grpSpPr>
            <a:xfrm>
              <a:off x="615564" y="2038905"/>
              <a:ext cx="2579379" cy="1851550"/>
              <a:chOff x="3236568" y="1994300"/>
              <a:chExt cx="3013640" cy="1851550"/>
            </a:xfrm>
          </p:grpSpPr>
          <p:sp>
            <p:nvSpPr>
              <p:cNvPr id="299" name="Google Shape;299;p18"/>
              <p:cNvSpPr txBox="1"/>
              <p:nvPr/>
            </p:nvSpPr>
            <p:spPr>
              <a:xfrm>
                <a:off x="3365708" y="2647950"/>
                <a:ext cx="2884500" cy="119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14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If customer is not happy, but a worker can spend your money to fix it, what would they do? 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18"/>
              <p:cNvSpPr txBox="1"/>
              <p:nvPr/>
            </p:nvSpPr>
            <p:spPr>
              <a:xfrm>
                <a:off x="3236568" y="1994300"/>
                <a:ext cx="2412585" cy="5730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-342900" lvl="0" marL="45720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</a:pPr>
                <a:r>
                  <a:rPr b="1" i="0" lang="en-US" sz="72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03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9"/>
          <p:cNvSpPr txBox="1"/>
          <p:nvPr>
            <p:ph idx="4294967295" type="title"/>
          </p:nvPr>
        </p:nvSpPr>
        <p:spPr>
          <a:xfrm>
            <a:off x="3767328" y="444500"/>
            <a:ext cx="3917950" cy="13096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200">
                <a:solidFill>
                  <a:srgbClr val="27BD59"/>
                </a:solidFill>
              </a:rPr>
              <a:t>How Tall Will Your Building Be?</a:t>
            </a:r>
            <a:endParaRPr sz="3200">
              <a:solidFill>
                <a:srgbClr val="27BD59"/>
              </a:solidFill>
            </a:endParaRPr>
          </a:p>
        </p:txBody>
      </p:sp>
      <p:sp>
        <p:nvSpPr>
          <p:cNvPr id="306" name="Google Shape;306;p19"/>
          <p:cNvSpPr txBox="1"/>
          <p:nvPr/>
        </p:nvSpPr>
        <p:spPr>
          <a:xfrm>
            <a:off x="6128050" y="3715975"/>
            <a:ext cx="16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F7931D"/>
                </a:solidFill>
                <a:latin typeface="Sora"/>
                <a:ea typeface="Sora"/>
                <a:cs typeface="Sora"/>
                <a:sym typeface="Sora"/>
              </a:rPr>
              <a:t>Authenticity</a:t>
            </a:r>
            <a:endParaRPr b="1" i="0" sz="1700" u="none" cap="none" strike="noStrike">
              <a:solidFill>
                <a:srgbClr val="F7931D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307" name="Google Shape;307;p19"/>
          <p:cNvSpPr txBox="1"/>
          <p:nvPr/>
        </p:nvSpPr>
        <p:spPr>
          <a:xfrm>
            <a:off x="6128050" y="2991462"/>
            <a:ext cx="1649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People-First Leadership</a:t>
            </a:r>
            <a:endParaRPr b="1" i="0" sz="1700" u="none" cap="none" strike="noStrike"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cxnSp>
        <p:nvCxnSpPr>
          <p:cNvPr id="308" name="Google Shape;308;p19"/>
          <p:cNvCxnSpPr/>
          <p:nvPr/>
        </p:nvCxnSpPr>
        <p:spPr>
          <a:xfrm>
            <a:off x="1748589" y="3290785"/>
            <a:ext cx="4157359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09" name="Google Shape;309;p19"/>
          <p:cNvCxnSpPr/>
          <p:nvPr/>
        </p:nvCxnSpPr>
        <p:spPr>
          <a:xfrm>
            <a:off x="1748589" y="3917575"/>
            <a:ext cx="4157359" cy="0"/>
          </a:xfrm>
          <a:prstGeom prst="straightConnector1">
            <a:avLst/>
          </a:prstGeom>
          <a:noFill/>
          <a:ln cap="flat" cmpd="sng" w="28575">
            <a:solidFill>
              <a:srgbClr val="F7931D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310" name="Google Shape;310;p19"/>
          <p:cNvSpPr txBox="1"/>
          <p:nvPr/>
        </p:nvSpPr>
        <p:spPr>
          <a:xfrm>
            <a:off x="6128050" y="2079675"/>
            <a:ext cx="1649100" cy="4462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1E2536"/>
                </a:solidFill>
                <a:latin typeface="Sora"/>
                <a:ea typeface="Sora"/>
                <a:cs typeface="Sora"/>
                <a:sym typeface="Sora"/>
              </a:rPr>
              <a:t>Growth</a:t>
            </a:r>
            <a:endParaRPr b="1" i="0" sz="1700" u="none" cap="none" strike="noStrike">
              <a:solidFill>
                <a:srgbClr val="1E2536"/>
              </a:solidFill>
              <a:latin typeface="Sora"/>
              <a:ea typeface="Sora"/>
              <a:cs typeface="Sora"/>
              <a:sym typeface="Sora"/>
            </a:endParaRPr>
          </a:p>
        </p:txBody>
      </p:sp>
      <p:cxnSp>
        <p:nvCxnSpPr>
          <p:cNvPr id="311" name="Google Shape;311;p19"/>
          <p:cNvCxnSpPr/>
          <p:nvPr/>
        </p:nvCxnSpPr>
        <p:spPr>
          <a:xfrm>
            <a:off x="1485900" y="2302798"/>
            <a:ext cx="4420048" cy="0"/>
          </a:xfrm>
          <a:prstGeom prst="straightConnector1">
            <a:avLst/>
          </a:prstGeom>
          <a:noFill/>
          <a:ln cap="flat" cmpd="sng" w="28575">
            <a:solidFill>
              <a:srgbClr val="F7931D">
                <a:alpha val="0"/>
              </a:srgbClr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312" name="Google Shape;312;p19"/>
          <p:cNvSpPr txBox="1"/>
          <p:nvPr/>
        </p:nvSpPr>
        <p:spPr>
          <a:xfrm>
            <a:off x="6128050" y="2495550"/>
            <a:ext cx="2273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1E2536"/>
                </a:solidFill>
                <a:latin typeface="Sora"/>
                <a:ea typeface="Sora"/>
                <a:cs typeface="Sora"/>
                <a:sym typeface="Sora"/>
              </a:rPr>
              <a:t>Communication</a:t>
            </a:r>
            <a:endParaRPr b="1" i="0" sz="1700" u="none" cap="none" strike="noStrike">
              <a:solidFill>
                <a:srgbClr val="1E2536"/>
              </a:solidFill>
              <a:latin typeface="Sora"/>
              <a:ea typeface="Sora"/>
              <a:cs typeface="Sora"/>
              <a:sym typeface="Sora"/>
            </a:endParaRPr>
          </a:p>
        </p:txBody>
      </p:sp>
      <p:cxnSp>
        <p:nvCxnSpPr>
          <p:cNvPr id="313" name="Google Shape;313;p19"/>
          <p:cNvCxnSpPr/>
          <p:nvPr/>
        </p:nvCxnSpPr>
        <p:spPr>
          <a:xfrm>
            <a:off x="1647825" y="2794873"/>
            <a:ext cx="4258123" cy="0"/>
          </a:xfrm>
          <a:prstGeom prst="straightConnector1">
            <a:avLst/>
          </a:prstGeom>
          <a:noFill/>
          <a:ln cap="flat" cmpd="sng" w="28575">
            <a:solidFill>
              <a:schemeClr val="lt1">
                <a:alpha val="0"/>
              </a:schemeClr>
            </a:solidFill>
            <a:prstDash val="solid"/>
            <a:round/>
            <a:headEnd len="med" w="med" type="oval"/>
            <a:tailEnd len="med" w="med" type="oval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"/>
          <p:cNvSpPr txBox="1"/>
          <p:nvPr>
            <p:ph idx="4294967295" type="title"/>
          </p:nvPr>
        </p:nvSpPr>
        <p:spPr>
          <a:xfrm>
            <a:off x="640080" y="817563"/>
            <a:ext cx="6532245" cy="57308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200">
                <a:solidFill>
                  <a:schemeClr val="lt1"/>
                </a:solidFill>
              </a:rPr>
              <a:t>What We’ll Cover</a:t>
            </a:r>
            <a:endParaRPr sz="3200">
              <a:solidFill>
                <a:schemeClr val="lt1"/>
              </a:solidFill>
            </a:endParaRPr>
          </a:p>
        </p:txBody>
      </p:sp>
      <p:sp>
        <p:nvSpPr>
          <p:cNvPr id="167" name="Google Shape;167;p2"/>
          <p:cNvSpPr txBox="1"/>
          <p:nvPr>
            <p:ph idx="4294967295" type="title"/>
          </p:nvPr>
        </p:nvSpPr>
        <p:spPr>
          <a:xfrm>
            <a:off x="424323" y="1909763"/>
            <a:ext cx="833438" cy="57308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4400">
                <a:solidFill>
                  <a:schemeClr val="lt1"/>
                </a:solidFill>
              </a:rPr>
              <a:t>01</a:t>
            </a:r>
            <a:endParaRPr sz="4400">
              <a:solidFill>
                <a:schemeClr val="lt1"/>
              </a:solidFill>
            </a:endParaRPr>
          </a:p>
        </p:txBody>
      </p:sp>
      <p:sp>
        <p:nvSpPr>
          <p:cNvPr id="168" name="Google Shape;168;p2"/>
          <p:cNvSpPr txBox="1"/>
          <p:nvPr>
            <p:ph idx="4294967295" type="subTitle"/>
          </p:nvPr>
        </p:nvSpPr>
        <p:spPr>
          <a:xfrm>
            <a:off x="1647825" y="1779588"/>
            <a:ext cx="6629400" cy="19732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 Culture Is &amp; Why It’s Critical To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Business Growth for Contractors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Four Foundations of Strong Company Culture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 Trade Business Leaders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"/>
          <p:cNvSpPr txBox="1"/>
          <p:nvPr/>
        </p:nvSpPr>
        <p:spPr>
          <a:xfrm>
            <a:off x="424323" y="2968307"/>
            <a:ext cx="832470" cy="57308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0"/>
          <p:cNvSpPr txBox="1"/>
          <p:nvPr>
            <p:ph idx="4294967295" type="body"/>
          </p:nvPr>
        </p:nvSpPr>
        <p:spPr>
          <a:xfrm>
            <a:off x="640080" y="1449658"/>
            <a:ext cx="4000500" cy="273282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3200">
                <a:solidFill>
                  <a:schemeClr val="lt1"/>
                </a:solidFill>
              </a:rPr>
              <a:t> People-First</a:t>
            </a:r>
            <a:endParaRPr b="1" sz="3200">
              <a:solidFill>
                <a:schemeClr val="lt1"/>
              </a:solidFill>
            </a:endParaRPr>
          </a:p>
          <a:p>
            <a:pPr indent="0" lvl="0" marL="139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  <a:p>
            <a:pPr indent="0" lvl="0" marL="139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600">
                <a:solidFill>
                  <a:schemeClr val="lt1"/>
                </a:solidFill>
              </a:rPr>
              <a:t>Investing in your workers’ well-being, beyond just safety protocols</a:t>
            </a:r>
            <a:endParaRPr/>
          </a:p>
          <a:p>
            <a:pPr indent="0" lvl="0" marL="139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600">
                <a:solidFill>
                  <a:schemeClr val="lt1"/>
                </a:solidFill>
              </a:rPr>
              <a:t>and platitudes.</a:t>
            </a:r>
            <a:endParaRPr/>
          </a:p>
        </p:txBody>
      </p:sp>
      <p:pic>
        <p:nvPicPr>
          <p:cNvPr id="319" name="Google Shape;31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3982" y="1041618"/>
            <a:ext cx="716492" cy="816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1"/>
          <p:cNvSpPr txBox="1"/>
          <p:nvPr>
            <p:ph idx="4294967295" type="title"/>
          </p:nvPr>
        </p:nvSpPr>
        <p:spPr>
          <a:xfrm>
            <a:off x="640080" y="2155825"/>
            <a:ext cx="7830152" cy="782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1800">
                <a:solidFill>
                  <a:srgbClr val="BB3E26"/>
                </a:solidFill>
              </a:rPr>
              <a:t>Your leadership team actually cares about the wellness, safety,</a:t>
            </a:r>
            <a:br>
              <a:rPr lang="en-US" sz="1800">
                <a:solidFill>
                  <a:srgbClr val="BB3E26"/>
                </a:solidFill>
              </a:rPr>
            </a:br>
            <a:r>
              <a:rPr lang="en-US" sz="1800">
                <a:solidFill>
                  <a:srgbClr val="BB3E26"/>
                </a:solidFill>
              </a:rPr>
              <a:t>and happiness of your workers, beyond business goals.</a:t>
            </a:r>
            <a:endParaRPr sz="1800">
              <a:solidFill>
                <a:srgbClr val="BB3E26"/>
              </a:solidFill>
            </a:endParaRPr>
          </a:p>
        </p:txBody>
      </p:sp>
      <p:sp>
        <p:nvSpPr>
          <p:cNvPr id="325" name="Google Shape;325;p21"/>
          <p:cNvSpPr txBox="1"/>
          <p:nvPr>
            <p:ph idx="4294967295" type="title"/>
          </p:nvPr>
        </p:nvSpPr>
        <p:spPr>
          <a:xfrm>
            <a:off x="640080" y="884238"/>
            <a:ext cx="7830152" cy="1271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/>
              <a:t>People-First in Practice</a:t>
            </a:r>
            <a:endParaRPr/>
          </a:p>
        </p:txBody>
      </p:sp>
      <p:sp>
        <p:nvSpPr>
          <p:cNvPr id="326" name="Google Shape;326;p21"/>
          <p:cNvSpPr txBox="1"/>
          <p:nvPr/>
        </p:nvSpPr>
        <p:spPr>
          <a:xfrm>
            <a:off x="640075" y="3109152"/>
            <a:ext cx="7830600" cy="9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actively invest in professional and personal aspects of your workers’ lives.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are willing for a job to go over schedule to maintain safety standards.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Your workers feel personally valued.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2"/>
          <p:cNvSpPr txBox="1"/>
          <p:nvPr/>
        </p:nvSpPr>
        <p:spPr>
          <a:xfrm>
            <a:off x="780522" y="1322653"/>
            <a:ext cx="7042500" cy="249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Employees who strongly agree their employer cares about their overall well-being are </a:t>
            </a:r>
            <a:r>
              <a:rPr b="1" i="0" lang="en-US" sz="1800" u="none" cap="none" strike="noStrike">
                <a:solidFill>
                  <a:srgbClr val="27BD59"/>
                </a:solidFill>
                <a:latin typeface="Arial"/>
                <a:ea typeface="Arial"/>
                <a:cs typeface="Arial"/>
                <a:sym typeface="Arial"/>
              </a:rPr>
              <a:t>69% less </a:t>
            </a: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likely to search for a new job and  </a:t>
            </a:r>
            <a:r>
              <a:rPr b="1" i="0" lang="en-US" sz="1800" u="none" cap="none" strike="noStrike">
                <a:solidFill>
                  <a:srgbClr val="F7931D"/>
                </a:solidFill>
                <a:latin typeface="Arial"/>
                <a:ea typeface="Arial"/>
                <a:cs typeface="Arial"/>
                <a:sym typeface="Arial"/>
              </a:rPr>
              <a:t>36% more </a:t>
            </a: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likely to be thriving in their overall lives.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-Gallup Report, 2022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22"/>
          <p:cNvSpPr txBox="1"/>
          <p:nvPr/>
        </p:nvSpPr>
        <p:spPr>
          <a:xfrm>
            <a:off x="7018636" y="758035"/>
            <a:ext cx="926757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1" i="0" lang="en-US" sz="9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3"/>
          <p:cNvSpPr txBox="1"/>
          <p:nvPr>
            <p:ph idx="4294967295" type="title"/>
          </p:nvPr>
        </p:nvSpPr>
        <p:spPr>
          <a:xfrm>
            <a:off x="640080" y="444500"/>
            <a:ext cx="7700963" cy="573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200"/>
              <a:t>Starter Questions</a:t>
            </a:r>
            <a:endParaRPr sz="3200"/>
          </a:p>
        </p:txBody>
      </p:sp>
      <p:grpSp>
        <p:nvGrpSpPr>
          <p:cNvPr id="338" name="Google Shape;338;p23"/>
          <p:cNvGrpSpPr/>
          <p:nvPr/>
        </p:nvGrpSpPr>
        <p:grpSpPr>
          <a:xfrm>
            <a:off x="537506" y="1806498"/>
            <a:ext cx="2696348" cy="2096429"/>
            <a:chOff x="615564" y="1806498"/>
            <a:chExt cx="2696348" cy="2096429"/>
          </a:xfrm>
        </p:grpSpPr>
        <p:sp>
          <p:nvSpPr>
            <p:cNvPr id="339" name="Google Shape;339;p23"/>
            <p:cNvSpPr/>
            <p:nvPr/>
          </p:nvSpPr>
          <p:spPr>
            <a:xfrm>
              <a:off x="615564" y="1806498"/>
              <a:ext cx="2696348" cy="2096429"/>
            </a:xfrm>
            <a:prstGeom prst="rect">
              <a:avLst/>
            </a:prstGeom>
            <a:solidFill>
              <a:srgbClr val="BC835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0" name="Google Shape;340;p23"/>
            <p:cNvGrpSpPr/>
            <p:nvPr/>
          </p:nvGrpSpPr>
          <p:grpSpPr>
            <a:xfrm>
              <a:off x="615564" y="2038905"/>
              <a:ext cx="2579411" cy="1775443"/>
              <a:chOff x="3236568" y="1994300"/>
              <a:chExt cx="3013677" cy="1775443"/>
            </a:xfrm>
          </p:grpSpPr>
          <p:sp>
            <p:nvSpPr>
              <p:cNvPr id="341" name="Google Shape;341;p23"/>
              <p:cNvSpPr txBox="1"/>
              <p:nvPr/>
            </p:nvSpPr>
            <p:spPr>
              <a:xfrm>
                <a:off x="3365708" y="2571750"/>
                <a:ext cx="2884537" cy="11979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14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Do you invest the proper focus, time and money into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14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safety training?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23"/>
              <p:cNvSpPr txBox="1"/>
              <p:nvPr/>
            </p:nvSpPr>
            <p:spPr>
              <a:xfrm>
                <a:off x="3236568" y="1994300"/>
                <a:ext cx="2412585" cy="5730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-342900" lvl="0" marL="45720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</a:pPr>
                <a:r>
                  <a:rPr b="1" i="0" lang="en-US" sz="72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01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43" name="Google Shape;343;p23"/>
          <p:cNvGrpSpPr/>
          <p:nvPr/>
        </p:nvGrpSpPr>
        <p:grpSpPr>
          <a:xfrm>
            <a:off x="3233854" y="1806498"/>
            <a:ext cx="2696348" cy="2096429"/>
            <a:chOff x="615564" y="1806498"/>
            <a:chExt cx="2696348" cy="2096429"/>
          </a:xfrm>
        </p:grpSpPr>
        <p:sp>
          <p:nvSpPr>
            <p:cNvPr id="344" name="Google Shape;344;p23"/>
            <p:cNvSpPr/>
            <p:nvPr/>
          </p:nvSpPr>
          <p:spPr>
            <a:xfrm>
              <a:off x="615564" y="1806498"/>
              <a:ext cx="2696348" cy="2096429"/>
            </a:xfrm>
            <a:prstGeom prst="rect">
              <a:avLst/>
            </a:prstGeom>
            <a:solidFill>
              <a:srgbClr val="1C233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5" name="Google Shape;345;p23"/>
            <p:cNvGrpSpPr/>
            <p:nvPr/>
          </p:nvGrpSpPr>
          <p:grpSpPr>
            <a:xfrm>
              <a:off x="615564" y="2038905"/>
              <a:ext cx="2579411" cy="1775443"/>
              <a:chOff x="3236568" y="1994300"/>
              <a:chExt cx="3013677" cy="1775443"/>
            </a:xfrm>
          </p:grpSpPr>
          <p:sp>
            <p:nvSpPr>
              <p:cNvPr id="346" name="Google Shape;346;p23"/>
              <p:cNvSpPr txBox="1"/>
              <p:nvPr/>
            </p:nvSpPr>
            <p:spPr>
              <a:xfrm>
                <a:off x="3365708" y="2571750"/>
                <a:ext cx="2884537" cy="11979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14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Do you or your managers know the workers’ families and lives?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23"/>
              <p:cNvSpPr txBox="1"/>
              <p:nvPr/>
            </p:nvSpPr>
            <p:spPr>
              <a:xfrm>
                <a:off x="3236568" y="1994300"/>
                <a:ext cx="2412585" cy="5730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-342900" lvl="0" marL="45720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</a:pPr>
                <a:r>
                  <a:rPr b="1" i="0" lang="en-US" sz="72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02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48" name="Google Shape;348;p23"/>
          <p:cNvGrpSpPr/>
          <p:nvPr/>
        </p:nvGrpSpPr>
        <p:grpSpPr>
          <a:xfrm>
            <a:off x="5930202" y="1806497"/>
            <a:ext cx="2696348" cy="2096429"/>
            <a:chOff x="615564" y="1806498"/>
            <a:chExt cx="2696348" cy="2096429"/>
          </a:xfrm>
        </p:grpSpPr>
        <p:sp>
          <p:nvSpPr>
            <p:cNvPr id="349" name="Google Shape;349;p23"/>
            <p:cNvSpPr/>
            <p:nvPr/>
          </p:nvSpPr>
          <p:spPr>
            <a:xfrm>
              <a:off x="615564" y="1806498"/>
              <a:ext cx="2696348" cy="2096429"/>
            </a:xfrm>
            <a:prstGeom prst="rect">
              <a:avLst/>
            </a:prstGeom>
            <a:solidFill>
              <a:srgbClr val="BB3E2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50" name="Google Shape;350;p23"/>
            <p:cNvGrpSpPr/>
            <p:nvPr/>
          </p:nvGrpSpPr>
          <p:grpSpPr>
            <a:xfrm>
              <a:off x="615564" y="2038905"/>
              <a:ext cx="2579379" cy="1851550"/>
              <a:chOff x="3236568" y="1994300"/>
              <a:chExt cx="3013640" cy="1851550"/>
            </a:xfrm>
          </p:grpSpPr>
          <p:sp>
            <p:nvSpPr>
              <p:cNvPr id="351" name="Google Shape;351;p23"/>
              <p:cNvSpPr txBox="1"/>
              <p:nvPr/>
            </p:nvSpPr>
            <p:spPr>
              <a:xfrm>
                <a:off x="3365708" y="2647950"/>
                <a:ext cx="2884500" cy="119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14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Do your workers feel leadership is here to help them both personally and professionally?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23"/>
              <p:cNvSpPr txBox="1"/>
              <p:nvPr/>
            </p:nvSpPr>
            <p:spPr>
              <a:xfrm>
                <a:off x="3236568" y="1994300"/>
                <a:ext cx="2412585" cy="5730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-342900" lvl="0" marL="45720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</a:pPr>
                <a:r>
                  <a:rPr b="1" i="0" lang="en-US" sz="72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03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4"/>
          <p:cNvSpPr txBox="1"/>
          <p:nvPr>
            <p:ph idx="4294967295" type="title"/>
          </p:nvPr>
        </p:nvSpPr>
        <p:spPr>
          <a:xfrm>
            <a:off x="3767328" y="444500"/>
            <a:ext cx="3917950" cy="13096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200">
                <a:solidFill>
                  <a:srgbClr val="27BD59"/>
                </a:solidFill>
              </a:rPr>
              <a:t>How Tall Will Your Building Be?</a:t>
            </a:r>
            <a:endParaRPr sz="3200">
              <a:solidFill>
                <a:srgbClr val="27BD59"/>
              </a:solidFill>
            </a:endParaRPr>
          </a:p>
        </p:txBody>
      </p:sp>
      <p:sp>
        <p:nvSpPr>
          <p:cNvPr id="358" name="Google Shape;358;p24"/>
          <p:cNvSpPr txBox="1"/>
          <p:nvPr/>
        </p:nvSpPr>
        <p:spPr>
          <a:xfrm>
            <a:off x="6128050" y="3715975"/>
            <a:ext cx="16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F7931D"/>
                </a:solidFill>
                <a:latin typeface="Sora"/>
                <a:ea typeface="Sora"/>
                <a:cs typeface="Sora"/>
                <a:sym typeface="Sora"/>
              </a:rPr>
              <a:t>Authenticity</a:t>
            </a:r>
            <a:endParaRPr b="1" i="0" sz="1700" u="none" cap="none" strike="noStrike">
              <a:solidFill>
                <a:srgbClr val="F7931D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359" name="Google Shape;359;p24"/>
          <p:cNvSpPr txBox="1"/>
          <p:nvPr/>
        </p:nvSpPr>
        <p:spPr>
          <a:xfrm>
            <a:off x="6128050" y="2991462"/>
            <a:ext cx="1649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F7931D"/>
                </a:solidFill>
                <a:latin typeface="Sora"/>
                <a:ea typeface="Sora"/>
                <a:cs typeface="Sora"/>
                <a:sym typeface="Sora"/>
              </a:rPr>
              <a:t>People-First Leadership</a:t>
            </a:r>
            <a:endParaRPr b="1" i="0" sz="1700" u="none" cap="none" strike="noStrike">
              <a:solidFill>
                <a:srgbClr val="F7931D"/>
              </a:solidFill>
              <a:latin typeface="Sora"/>
              <a:ea typeface="Sora"/>
              <a:cs typeface="Sora"/>
              <a:sym typeface="Sora"/>
            </a:endParaRPr>
          </a:p>
        </p:txBody>
      </p:sp>
      <p:cxnSp>
        <p:nvCxnSpPr>
          <p:cNvPr id="360" name="Google Shape;360;p24"/>
          <p:cNvCxnSpPr/>
          <p:nvPr/>
        </p:nvCxnSpPr>
        <p:spPr>
          <a:xfrm>
            <a:off x="1748589" y="3290785"/>
            <a:ext cx="4157359" cy="0"/>
          </a:xfrm>
          <a:prstGeom prst="straightConnector1">
            <a:avLst/>
          </a:prstGeom>
          <a:noFill/>
          <a:ln cap="flat" cmpd="sng" w="28575">
            <a:solidFill>
              <a:srgbClr val="F7931D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61" name="Google Shape;361;p24"/>
          <p:cNvCxnSpPr/>
          <p:nvPr/>
        </p:nvCxnSpPr>
        <p:spPr>
          <a:xfrm>
            <a:off x="1748589" y="3917575"/>
            <a:ext cx="4157359" cy="0"/>
          </a:xfrm>
          <a:prstGeom prst="straightConnector1">
            <a:avLst/>
          </a:prstGeom>
          <a:noFill/>
          <a:ln cap="flat" cmpd="sng" w="28575">
            <a:solidFill>
              <a:srgbClr val="F7931D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362" name="Google Shape;362;p24"/>
          <p:cNvSpPr txBox="1"/>
          <p:nvPr/>
        </p:nvSpPr>
        <p:spPr>
          <a:xfrm>
            <a:off x="6128050" y="2079675"/>
            <a:ext cx="1649100" cy="4462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1E2536"/>
                </a:solidFill>
                <a:latin typeface="Sora"/>
                <a:ea typeface="Sora"/>
                <a:cs typeface="Sora"/>
                <a:sym typeface="Sora"/>
              </a:rPr>
              <a:t>Growth</a:t>
            </a:r>
            <a:endParaRPr b="1" i="0" sz="1700" u="none" cap="none" strike="noStrike">
              <a:solidFill>
                <a:srgbClr val="1E2536"/>
              </a:solidFill>
              <a:latin typeface="Sora"/>
              <a:ea typeface="Sora"/>
              <a:cs typeface="Sora"/>
              <a:sym typeface="Sora"/>
            </a:endParaRPr>
          </a:p>
        </p:txBody>
      </p:sp>
      <p:cxnSp>
        <p:nvCxnSpPr>
          <p:cNvPr id="363" name="Google Shape;363;p24"/>
          <p:cNvCxnSpPr/>
          <p:nvPr/>
        </p:nvCxnSpPr>
        <p:spPr>
          <a:xfrm>
            <a:off x="1485900" y="2302798"/>
            <a:ext cx="4420048" cy="0"/>
          </a:xfrm>
          <a:prstGeom prst="straightConnector1">
            <a:avLst/>
          </a:prstGeom>
          <a:noFill/>
          <a:ln cap="flat" cmpd="sng" w="28575">
            <a:solidFill>
              <a:srgbClr val="F7931D">
                <a:alpha val="0"/>
              </a:srgbClr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364" name="Google Shape;364;p24"/>
          <p:cNvSpPr txBox="1"/>
          <p:nvPr/>
        </p:nvSpPr>
        <p:spPr>
          <a:xfrm>
            <a:off x="6128050" y="2571750"/>
            <a:ext cx="2273000" cy="4462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Communication</a:t>
            </a:r>
            <a:endParaRPr b="1" i="0" sz="1700" u="none" cap="none" strike="noStrike"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cxnSp>
        <p:nvCxnSpPr>
          <p:cNvPr id="365" name="Google Shape;365;p24"/>
          <p:cNvCxnSpPr/>
          <p:nvPr/>
        </p:nvCxnSpPr>
        <p:spPr>
          <a:xfrm>
            <a:off x="1647825" y="2794873"/>
            <a:ext cx="4258123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5"/>
          <p:cNvSpPr txBox="1"/>
          <p:nvPr>
            <p:ph idx="4294967295" type="body"/>
          </p:nvPr>
        </p:nvSpPr>
        <p:spPr>
          <a:xfrm>
            <a:off x="640080" y="1527716"/>
            <a:ext cx="4000500" cy="273282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3200">
                <a:solidFill>
                  <a:schemeClr val="lt1"/>
                </a:solidFill>
              </a:rPr>
              <a:t> Communication</a:t>
            </a:r>
            <a:endParaRPr/>
          </a:p>
          <a:p>
            <a:pPr indent="0" lvl="0" marL="139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  <a:p>
            <a:pPr indent="0" lvl="0" marL="139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600">
                <a:solidFill>
                  <a:schemeClr val="lt1"/>
                </a:solidFill>
              </a:rPr>
              <a:t>Setting the right expectations, communication practices, and</a:t>
            </a:r>
            <a:endParaRPr/>
          </a:p>
          <a:p>
            <a:pPr indent="0" lvl="0" marL="139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600">
                <a:solidFill>
                  <a:schemeClr val="lt1"/>
                </a:solidFill>
              </a:rPr>
              <a:t>cadences at scale, evolving as the company grows.</a:t>
            </a:r>
            <a:endParaRPr/>
          </a:p>
        </p:txBody>
      </p:sp>
      <p:pic>
        <p:nvPicPr>
          <p:cNvPr id="371" name="Google Shape;37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6269" y="1124454"/>
            <a:ext cx="716492" cy="628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6"/>
          <p:cNvSpPr txBox="1"/>
          <p:nvPr>
            <p:ph idx="4294967295" type="title"/>
          </p:nvPr>
        </p:nvSpPr>
        <p:spPr>
          <a:xfrm>
            <a:off x="640080" y="2155825"/>
            <a:ext cx="7830152" cy="782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1800">
                <a:solidFill>
                  <a:srgbClr val="BB3E26"/>
                </a:solidFill>
              </a:rPr>
              <a:t>You have created consistent, scalable communication</a:t>
            </a:r>
            <a:br>
              <a:rPr lang="en-US" sz="1800">
                <a:solidFill>
                  <a:srgbClr val="BB3E26"/>
                </a:solidFill>
              </a:rPr>
            </a:br>
            <a:r>
              <a:rPr lang="en-US" sz="1800">
                <a:solidFill>
                  <a:srgbClr val="BB3E26"/>
                </a:solidFill>
              </a:rPr>
              <a:t>across all teams.</a:t>
            </a:r>
            <a:endParaRPr sz="1800">
              <a:solidFill>
                <a:srgbClr val="BB3E26"/>
              </a:solidFill>
            </a:endParaRPr>
          </a:p>
        </p:txBody>
      </p:sp>
      <p:sp>
        <p:nvSpPr>
          <p:cNvPr id="377" name="Google Shape;377;p26"/>
          <p:cNvSpPr txBox="1"/>
          <p:nvPr>
            <p:ph idx="4294967295" type="title"/>
          </p:nvPr>
        </p:nvSpPr>
        <p:spPr>
          <a:xfrm>
            <a:off x="640080" y="884238"/>
            <a:ext cx="7830152" cy="1271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/>
              <a:t>Communication in Practice</a:t>
            </a:r>
            <a:endParaRPr sz="3600"/>
          </a:p>
        </p:txBody>
      </p:sp>
      <p:sp>
        <p:nvSpPr>
          <p:cNvPr id="378" name="Google Shape;378;p26"/>
          <p:cNvSpPr txBox="1"/>
          <p:nvPr/>
        </p:nvSpPr>
        <p:spPr>
          <a:xfrm>
            <a:off x="640080" y="3109142"/>
            <a:ext cx="7830619" cy="78268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Teams are empowered to communicate what they need to win.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Management gets accurate information in a timely manner.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7"/>
          <p:cNvSpPr txBox="1"/>
          <p:nvPr/>
        </p:nvSpPr>
        <p:spPr>
          <a:xfrm>
            <a:off x="814550" y="1343343"/>
            <a:ext cx="57717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-US" sz="1600">
                <a:solidFill>
                  <a:schemeClr val="lt1"/>
                </a:solidFill>
              </a:rPr>
              <a:t>Wisdom comes from a lifetime of listening.</a:t>
            </a:r>
            <a:endParaRPr b="1" sz="1600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-"/>
            </a:pPr>
            <a:r>
              <a:rPr b="1" lang="en-US" sz="1600">
                <a:solidFill>
                  <a:schemeClr val="lt1"/>
                </a:solidFill>
              </a:rPr>
              <a:t>Ernest</a:t>
            </a:r>
            <a:r>
              <a:rPr b="1" lang="en-US" sz="1600">
                <a:solidFill>
                  <a:schemeClr val="lt1"/>
                </a:solidFill>
              </a:rPr>
              <a:t> Hemingway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384" name="Google Shape;384;p27"/>
          <p:cNvSpPr txBox="1"/>
          <p:nvPr/>
        </p:nvSpPr>
        <p:spPr>
          <a:xfrm>
            <a:off x="2122800" y="2848093"/>
            <a:ext cx="5771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-US" sz="1600">
                <a:solidFill>
                  <a:schemeClr val="lt1"/>
                </a:solidFill>
              </a:rPr>
              <a:t>The biggest problem in </a:t>
            </a:r>
            <a:r>
              <a:rPr b="1" lang="en-US" sz="1600">
                <a:solidFill>
                  <a:schemeClr val="lt1"/>
                </a:solidFill>
              </a:rPr>
              <a:t>communication</a:t>
            </a:r>
            <a:r>
              <a:rPr b="1" lang="en-US" sz="1600">
                <a:solidFill>
                  <a:schemeClr val="lt1"/>
                </a:solidFill>
              </a:rPr>
              <a:t> is the illusion that it has taken place.</a:t>
            </a:r>
            <a:endParaRPr b="1" sz="1600">
              <a:solidFill>
                <a:schemeClr val="lt1"/>
              </a:solidFill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-"/>
            </a:pPr>
            <a:r>
              <a:rPr b="1" lang="en-US" sz="1600">
                <a:solidFill>
                  <a:schemeClr val="lt1"/>
                </a:solidFill>
              </a:rPr>
              <a:t>George </a:t>
            </a:r>
            <a:r>
              <a:rPr b="1" lang="en-US" sz="1600">
                <a:solidFill>
                  <a:schemeClr val="lt1"/>
                </a:solidFill>
              </a:rPr>
              <a:t>Bernard</a:t>
            </a:r>
            <a:r>
              <a:rPr b="1" lang="en-US" sz="1600">
                <a:solidFill>
                  <a:schemeClr val="lt1"/>
                </a:solidFill>
              </a:rPr>
              <a:t> Shaw</a:t>
            </a:r>
            <a:endParaRPr b="1"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8"/>
          <p:cNvSpPr txBox="1"/>
          <p:nvPr>
            <p:ph idx="4294967295" type="title"/>
          </p:nvPr>
        </p:nvSpPr>
        <p:spPr>
          <a:xfrm>
            <a:off x="640080" y="444500"/>
            <a:ext cx="7700963" cy="573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200"/>
              <a:t>Starter Questions</a:t>
            </a:r>
            <a:endParaRPr sz="3200"/>
          </a:p>
        </p:txBody>
      </p:sp>
      <p:grpSp>
        <p:nvGrpSpPr>
          <p:cNvPr id="390" name="Google Shape;390;p28"/>
          <p:cNvGrpSpPr/>
          <p:nvPr/>
        </p:nvGrpSpPr>
        <p:grpSpPr>
          <a:xfrm>
            <a:off x="537506" y="1806498"/>
            <a:ext cx="2696348" cy="2096429"/>
            <a:chOff x="615564" y="1806498"/>
            <a:chExt cx="2696348" cy="2096429"/>
          </a:xfrm>
        </p:grpSpPr>
        <p:sp>
          <p:nvSpPr>
            <p:cNvPr id="391" name="Google Shape;391;p28"/>
            <p:cNvSpPr/>
            <p:nvPr/>
          </p:nvSpPr>
          <p:spPr>
            <a:xfrm>
              <a:off x="615564" y="1806498"/>
              <a:ext cx="2696348" cy="2096429"/>
            </a:xfrm>
            <a:prstGeom prst="rect">
              <a:avLst/>
            </a:prstGeom>
            <a:solidFill>
              <a:srgbClr val="BC835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92" name="Google Shape;392;p28"/>
            <p:cNvGrpSpPr/>
            <p:nvPr/>
          </p:nvGrpSpPr>
          <p:grpSpPr>
            <a:xfrm>
              <a:off x="615564" y="2038905"/>
              <a:ext cx="2579411" cy="1775443"/>
              <a:chOff x="3236568" y="1994300"/>
              <a:chExt cx="3013677" cy="1775443"/>
            </a:xfrm>
          </p:grpSpPr>
          <p:sp>
            <p:nvSpPr>
              <p:cNvPr id="393" name="Google Shape;393;p28"/>
              <p:cNvSpPr txBox="1"/>
              <p:nvPr/>
            </p:nvSpPr>
            <p:spPr>
              <a:xfrm>
                <a:off x="3365708" y="2571750"/>
                <a:ext cx="2884537" cy="11979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14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Does your team communicate all their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14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needs and concerns? 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28"/>
              <p:cNvSpPr txBox="1"/>
              <p:nvPr/>
            </p:nvSpPr>
            <p:spPr>
              <a:xfrm>
                <a:off x="3236568" y="1994300"/>
                <a:ext cx="2412585" cy="5730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-342900" lvl="0" marL="45720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</a:pPr>
                <a:r>
                  <a:rPr b="1" i="0" lang="en-US" sz="72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01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95" name="Google Shape;395;p28"/>
          <p:cNvGrpSpPr/>
          <p:nvPr/>
        </p:nvGrpSpPr>
        <p:grpSpPr>
          <a:xfrm>
            <a:off x="3233854" y="1806498"/>
            <a:ext cx="2696348" cy="2096429"/>
            <a:chOff x="615564" y="1806498"/>
            <a:chExt cx="2696348" cy="2096429"/>
          </a:xfrm>
        </p:grpSpPr>
        <p:sp>
          <p:nvSpPr>
            <p:cNvPr id="396" name="Google Shape;396;p28"/>
            <p:cNvSpPr/>
            <p:nvPr/>
          </p:nvSpPr>
          <p:spPr>
            <a:xfrm>
              <a:off x="615564" y="1806498"/>
              <a:ext cx="2696348" cy="2096429"/>
            </a:xfrm>
            <a:prstGeom prst="rect">
              <a:avLst/>
            </a:prstGeom>
            <a:solidFill>
              <a:srgbClr val="1C233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97" name="Google Shape;397;p28"/>
            <p:cNvGrpSpPr/>
            <p:nvPr/>
          </p:nvGrpSpPr>
          <p:grpSpPr>
            <a:xfrm>
              <a:off x="615564" y="2038905"/>
              <a:ext cx="2579411" cy="1775443"/>
              <a:chOff x="3236568" y="1994300"/>
              <a:chExt cx="3013677" cy="1775443"/>
            </a:xfrm>
          </p:grpSpPr>
          <p:sp>
            <p:nvSpPr>
              <p:cNvPr id="398" name="Google Shape;398;p28"/>
              <p:cNvSpPr txBox="1"/>
              <p:nvPr/>
            </p:nvSpPr>
            <p:spPr>
              <a:xfrm>
                <a:off x="3365708" y="2571750"/>
                <a:ext cx="2884537" cy="11979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14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Are your regular team meetings productive,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14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with an agenda?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28"/>
              <p:cNvSpPr txBox="1"/>
              <p:nvPr/>
            </p:nvSpPr>
            <p:spPr>
              <a:xfrm>
                <a:off x="3236568" y="1994300"/>
                <a:ext cx="2412585" cy="5730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-342900" lvl="0" marL="45720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</a:pPr>
                <a:r>
                  <a:rPr b="1" i="0" lang="en-US" sz="72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02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00" name="Google Shape;400;p28"/>
          <p:cNvGrpSpPr/>
          <p:nvPr/>
        </p:nvGrpSpPr>
        <p:grpSpPr>
          <a:xfrm>
            <a:off x="5930202" y="1806497"/>
            <a:ext cx="2696348" cy="2096429"/>
            <a:chOff x="615564" y="1806498"/>
            <a:chExt cx="2696348" cy="2096429"/>
          </a:xfrm>
        </p:grpSpPr>
        <p:sp>
          <p:nvSpPr>
            <p:cNvPr id="401" name="Google Shape;401;p28"/>
            <p:cNvSpPr/>
            <p:nvPr/>
          </p:nvSpPr>
          <p:spPr>
            <a:xfrm>
              <a:off x="615564" y="1806498"/>
              <a:ext cx="2696348" cy="2096429"/>
            </a:xfrm>
            <a:prstGeom prst="rect">
              <a:avLst/>
            </a:prstGeom>
            <a:solidFill>
              <a:srgbClr val="BB3E2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02" name="Google Shape;402;p28"/>
            <p:cNvGrpSpPr/>
            <p:nvPr/>
          </p:nvGrpSpPr>
          <p:grpSpPr>
            <a:xfrm>
              <a:off x="615564" y="2038905"/>
              <a:ext cx="2579411" cy="1775443"/>
              <a:chOff x="3236568" y="1994300"/>
              <a:chExt cx="3013677" cy="1775443"/>
            </a:xfrm>
          </p:grpSpPr>
          <p:sp>
            <p:nvSpPr>
              <p:cNvPr id="403" name="Google Shape;403;p28"/>
              <p:cNvSpPr txBox="1"/>
              <p:nvPr/>
            </p:nvSpPr>
            <p:spPr>
              <a:xfrm>
                <a:off x="3365708" y="2571750"/>
                <a:ext cx="2884537" cy="11979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14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How transparent is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14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your business?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28"/>
              <p:cNvSpPr txBox="1"/>
              <p:nvPr/>
            </p:nvSpPr>
            <p:spPr>
              <a:xfrm>
                <a:off x="3236568" y="1994300"/>
                <a:ext cx="2412585" cy="5730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-342900" lvl="0" marL="45720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</a:pPr>
                <a:r>
                  <a:rPr b="1" i="0" lang="en-US" sz="72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03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9"/>
          <p:cNvSpPr txBox="1"/>
          <p:nvPr>
            <p:ph idx="4294967295" type="title"/>
          </p:nvPr>
        </p:nvSpPr>
        <p:spPr>
          <a:xfrm>
            <a:off x="3768725" y="444500"/>
            <a:ext cx="3917950" cy="13096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200">
                <a:solidFill>
                  <a:srgbClr val="27BD59"/>
                </a:solidFill>
              </a:rPr>
              <a:t>How Tall Will Your Building Be?</a:t>
            </a:r>
            <a:endParaRPr sz="3200">
              <a:solidFill>
                <a:srgbClr val="27BD59"/>
              </a:solidFill>
            </a:endParaRPr>
          </a:p>
        </p:txBody>
      </p:sp>
      <p:sp>
        <p:nvSpPr>
          <p:cNvPr id="410" name="Google Shape;410;p29"/>
          <p:cNvSpPr txBox="1"/>
          <p:nvPr/>
        </p:nvSpPr>
        <p:spPr>
          <a:xfrm>
            <a:off x="6128050" y="3563575"/>
            <a:ext cx="1649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F7931D"/>
                </a:solidFill>
                <a:latin typeface="Sora"/>
                <a:ea typeface="Sora"/>
                <a:cs typeface="Sora"/>
                <a:sym typeface="Sora"/>
              </a:rPr>
              <a:t>Leadership Authenticity</a:t>
            </a:r>
            <a:endParaRPr b="1" i="0" sz="1700" u="none" cap="none" strike="noStrike">
              <a:solidFill>
                <a:srgbClr val="F7931D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411" name="Google Shape;411;p29"/>
          <p:cNvSpPr txBox="1"/>
          <p:nvPr/>
        </p:nvSpPr>
        <p:spPr>
          <a:xfrm>
            <a:off x="6128050" y="3067662"/>
            <a:ext cx="1649100" cy="4462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F7931D"/>
                </a:solidFill>
                <a:latin typeface="Sora"/>
                <a:ea typeface="Sora"/>
                <a:cs typeface="Sora"/>
                <a:sym typeface="Sora"/>
              </a:rPr>
              <a:t>People-First</a:t>
            </a:r>
            <a:endParaRPr b="1" i="0" sz="1700" u="none" cap="none" strike="noStrike">
              <a:solidFill>
                <a:srgbClr val="F7931D"/>
              </a:solidFill>
              <a:latin typeface="Sora"/>
              <a:ea typeface="Sora"/>
              <a:cs typeface="Sora"/>
              <a:sym typeface="Sora"/>
            </a:endParaRPr>
          </a:p>
        </p:txBody>
      </p:sp>
      <p:cxnSp>
        <p:nvCxnSpPr>
          <p:cNvPr id="412" name="Google Shape;412;p29"/>
          <p:cNvCxnSpPr/>
          <p:nvPr/>
        </p:nvCxnSpPr>
        <p:spPr>
          <a:xfrm>
            <a:off x="1748589" y="3290785"/>
            <a:ext cx="4157359" cy="0"/>
          </a:xfrm>
          <a:prstGeom prst="straightConnector1">
            <a:avLst/>
          </a:prstGeom>
          <a:noFill/>
          <a:ln cap="flat" cmpd="sng" w="28575">
            <a:solidFill>
              <a:srgbClr val="F7931D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13" name="Google Shape;413;p29"/>
          <p:cNvCxnSpPr/>
          <p:nvPr/>
        </p:nvCxnSpPr>
        <p:spPr>
          <a:xfrm>
            <a:off x="1748589" y="3917575"/>
            <a:ext cx="4157359" cy="0"/>
          </a:xfrm>
          <a:prstGeom prst="straightConnector1">
            <a:avLst/>
          </a:prstGeom>
          <a:noFill/>
          <a:ln cap="flat" cmpd="sng" w="28575">
            <a:solidFill>
              <a:srgbClr val="F7931D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414" name="Google Shape;414;p29"/>
          <p:cNvSpPr txBox="1"/>
          <p:nvPr/>
        </p:nvSpPr>
        <p:spPr>
          <a:xfrm>
            <a:off x="6128050" y="2079675"/>
            <a:ext cx="1649100" cy="4462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Growth</a:t>
            </a:r>
            <a:endParaRPr b="1" i="0" sz="1700" u="none" cap="none" strike="noStrike"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cxnSp>
        <p:nvCxnSpPr>
          <p:cNvPr id="415" name="Google Shape;415;p29"/>
          <p:cNvCxnSpPr/>
          <p:nvPr/>
        </p:nvCxnSpPr>
        <p:spPr>
          <a:xfrm>
            <a:off x="1485900" y="2302798"/>
            <a:ext cx="4420048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416" name="Google Shape;416;p29"/>
          <p:cNvSpPr txBox="1"/>
          <p:nvPr/>
        </p:nvSpPr>
        <p:spPr>
          <a:xfrm>
            <a:off x="6128050" y="2571750"/>
            <a:ext cx="2273000" cy="4462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F7931D"/>
                </a:solidFill>
                <a:latin typeface="Sora"/>
                <a:ea typeface="Sora"/>
                <a:cs typeface="Sora"/>
                <a:sym typeface="Sora"/>
              </a:rPr>
              <a:t>Communication</a:t>
            </a:r>
            <a:endParaRPr b="1" i="0" sz="1700" u="none" cap="none" strike="noStrike">
              <a:solidFill>
                <a:srgbClr val="F7931D"/>
              </a:solidFill>
              <a:latin typeface="Sora"/>
              <a:ea typeface="Sora"/>
              <a:cs typeface="Sora"/>
              <a:sym typeface="Sora"/>
            </a:endParaRPr>
          </a:p>
        </p:txBody>
      </p:sp>
      <p:cxnSp>
        <p:nvCxnSpPr>
          <p:cNvPr id="417" name="Google Shape;417;p29"/>
          <p:cNvCxnSpPr/>
          <p:nvPr/>
        </p:nvCxnSpPr>
        <p:spPr>
          <a:xfrm>
            <a:off x="1647825" y="2794873"/>
            <a:ext cx="4258123" cy="0"/>
          </a:xfrm>
          <a:prstGeom prst="straightConnector1">
            <a:avLst/>
          </a:prstGeom>
          <a:noFill/>
          <a:ln cap="flat" cmpd="sng" w="28575">
            <a:solidFill>
              <a:srgbClr val="F7931D"/>
            </a:solidFill>
            <a:prstDash val="solid"/>
            <a:round/>
            <a:headEnd len="med" w="med" type="oval"/>
            <a:tailEnd len="med" w="med" type="oval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"/>
          <p:cNvSpPr txBox="1"/>
          <p:nvPr>
            <p:ph idx="4294967295" type="title"/>
          </p:nvPr>
        </p:nvSpPr>
        <p:spPr>
          <a:xfrm>
            <a:off x="640080" y="1111250"/>
            <a:ext cx="4546600" cy="573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200">
                <a:solidFill>
                  <a:schemeClr val="lt1"/>
                </a:solidFill>
              </a:rPr>
              <a:t>Michael Fortinberry</a:t>
            </a:r>
            <a:endParaRPr sz="3200">
              <a:solidFill>
                <a:schemeClr val="lt1"/>
              </a:solidFill>
            </a:endParaRPr>
          </a:p>
        </p:txBody>
      </p:sp>
      <p:sp>
        <p:nvSpPr>
          <p:cNvPr id="175" name="Google Shape;175;p3"/>
          <p:cNvSpPr txBox="1"/>
          <p:nvPr>
            <p:ph idx="4294967295" type="body"/>
          </p:nvPr>
        </p:nvSpPr>
        <p:spPr>
          <a:xfrm>
            <a:off x="640076" y="1820875"/>
            <a:ext cx="3360600" cy="197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85750" lvl="0" marL="2857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b="1" lang="en-US" sz="1400">
                <a:solidFill>
                  <a:schemeClr val="lt1"/>
                </a:solidFill>
              </a:rPr>
              <a:t>Senior VP</a:t>
            </a:r>
            <a:r>
              <a:rPr lang="en-US" sz="1400">
                <a:solidFill>
                  <a:schemeClr val="lt1"/>
                </a:solidFill>
              </a:rPr>
              <a:t>, Perennial Construction</a:t>
            </a:r>
            <a:endParaRPr/>
          </a:p>
          <a:p>
            <a:pPr indent="-171450" lvl="0" marL="2857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t/>
            </a:r>
            <a:endParaRPr sz="1400">
              <a:solidFill>
                <a:schemeClr val="lt1"/>
              </a:solidFill>
            </a:endParaRPr>
          </a:p>
          <a:p>
            <a:pPr indent="-285750" lvl="0" marL="2857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b="1" lang="en-US" sz="1400">
                <a:solidFill>
                  <a:schemeClr val="lt1"/>
                </a:solidFill>
              </a:rPr>
              <a:t>President/Co-Founder</a:t>
            </a:r>
            <a:r>
              <a:rPr lang="en-US" sz="1400">
                <a:solidFill>
                  <a:schemeClr val="lt1"/>
                </a:solidFill>
              </a:rPr>
              <a:t>, Protiv Inc</a:t>
            </a:r>
            <a:endParaRPr/>
          </a:p>
          <a:p>
            <a:pPr indent="-171450" lvl="0" marL="2857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t/>
            </a:r>
            <a:endParaRPr sz="1400">
              <a:solidFill>
                <a:schemeClr val="lt1"/>
              </a:solidFill>
            </a:endParaRPr>
          </a:p>
          <a:p>
            <a:pPr indent="-285750" lvl="0" marL="2857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b="1" lang="en-US" sz="1400">
                <a:solidFill>
                  <a:schemeClr val="lt1"/>
                </a:solidFill>
              </a:rPr>
              <a:t>Builder, Soldier, Husband, Father, Sailor &amp; Entrepreneur </a:t>
            </a:r>
            <a:endParaRPr b="1" sz="1400">
              <a:solidFill>
                <a:schemeClr val="lt1"/>
              </a:solidFill>
            </a:endParaRPr>
          </a:p>
        </p:txBody>
      </p:sp>
      <p:pic>
        <p:nvPicPr>
          <p:cNvPr id="176" name="Google Shape;17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39300" y="1111250"/>
            <a:ext cx="1832361" cy="275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0"/>
          <p:cNvSpPr txBox="1"/>
          <p:nvPr>
            <p:ph idx="4294967295" type="body"/>
          </p:nvPr>
        </p:nvSpPr>
        <p:spPr>
          <a:xfrm>
            <a:off x="640080" y="1483111"/>
            <a:ext cx="4000500" cy="273282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3200">
                <a:solidFill>
                  <a:schemeClr val="lt1"/>
                </a:solidFill>
              </a:rPr>
              <a:t> Growth</a:t>
            </a:r>
            <a:endParaRPr/>
          </a:p>
          <a:p>
            <a:pPr indent="0" lvl="0" marL="139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  <a:p>
            <a:pPr indent="0" lvl="0" marL="139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600">
                <a:solidFill>
                  <a:schemeClr val="lt1"/>
                </a:solidFill>
              </a:rPr>
              <a:t>Understanding what is valuable to individual team members and keep them on their desired trajectory.</a:t>
            </a:r>
            <a:endParaRPr/>
          </a:p>
        </p:txBody>
      </p:sp>
      <p:pic>
        <p:nvPicPr>
          <p:cNvPr id="423" name="Google Shape;42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1260" y="960766"/>
            <a:ext cx="585729" cy="821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1"/>
          <p:cNvSpPr txBox="1"/>
          <p:nvPr>
            <p:ph idx="4294967295" type="body"/>
          </p:nvPr>
        </p:nvSpPr>
        <p:spPr>
          <a:xfrm>
            <a:off x="3108960" y="982663"/>
            <a:ext cx="4986825" cy="3178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152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2400">
                <a:solidFill>
                  <a:schemeClr val="dk1"/>
                </a:solidFill>
              </a:rPr>
              <a:t>If you help enough people</a:t>
            </a:r>
            <a:endParaRPr/>
          </a:p>
          <a:p>
            <a:pPr indent="0" lvl="0" marL="152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2400">
                <a:solidFill>
                  <a:schemeClr val="dk1"/>
                </a:solidFill>
              </a:rPr>
              <a:t>to get what </a:t>
            </a:r>
            <a:r>
              <a:rPr b="1" lang="en-US" sz="2400">
                <a:solidFill>
                  <a:srgbClr val="27BD59"/>
                </a:solidFill>
              </a:rPr>
              <a:t>they </a:t>
            </a:r>
            <a:r>
              <a:rPr b="1" lang="en-US" sz="2400">
                <a:solidFill>
                  <a:schemeClr val="dk1"/>
                </a:solidFill>
              </a:rPr>
              <a:t>want,</a:t>
            </a:r>
            <a:endParaRPr/>
          </a:p>
          <a:p>
            <a:pPr indent="0" lvl="0" marL="152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2400">
                <a:solidFill>
                  <a:schemeClr val="dk1"/>
                </a:solidFill>
              </a:rPr>
              <a:t>you can get anything </a:t>
            </a:r>
            <a:r>
              <a:rPr b="1" lang="en-US" sz="2400">
                <a:solidFill>
                  <a:srgbClr val="F7931D"/>
                </a:solidFill>
              </a:rPr>
              <a:t>you</a:t>
            </a:r>
            <a:r>
              <a:rPr b="1" lang="en-US" sz="2400">
                <a:solidFill>
                  <a:schemeClr val="dk1"/>
                </a:solidFill>
              </a:rPr>
              <a:t> want.</a:t>
            </a:r>
            <a:endParaRPr b="1"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2"/>
          <p:cNvSpPr txBox="1"/>
          <p:nvPr>
            <p:ph idx="4294967295" type="title"/>
          </p:nvPr>
        </p:nvSpPr>
        <p:spPr>
          <a:xfrm>
            <a:off x="640080" y="2155825"/>
            <a:ext cx="7830152" cy="782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1800">
                <a:solidFill>
                  <a:srgbClr val="BB3E26"/>
                </a:solidFill>
              </a:rPr>
              <a:t>You understand how your employees want to grow their careers</a:t>
            </a:r>
            <a:br>
              <a:rPr lang="en-US" sz="1800">
                <a:solidFill>
                  <a:srgbClr val="BB3E26"/>
                </a:solidFill>
              </a:rPr>
            </a:br>
            <a:r>
              <a:rPr lang="en-US" sz="1800">
                <a:solidFill>
                  <a:srgbClr val="BB3E26"/>
                </a:solidFill>
              </a:rPr>
              <a:t>or work-life balance. </a:t>
            </a:r>
            <a:endParaRPr sz="1800">
              <a:solidFill>
                <a:srgbClr val="BB3E26"/>
              </a:solidFill>
            </a:endParaRPr>
          </a:p>
        </p:txBody>
      </p:sp>
      <p:sp>
        <p:nvSpPr>
          <p:cNvPr id="434" name="Google Shape;434;p32"/>
          <p:cNvSpPr txBox="1"/>
          <p:nvPr>
            <p:ph idx="4294967295" type="title"/>
          </p:nvPr>
        </p:nvSpPr>
        <p:spPr>
          <a:xfrm>
            <a:off x="640080" y="884238"/>
            <a:ext cx="7830152" cy="1271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/>
              <a:t>Growth in Practice</a:t>
            </a:r>
            <a:endParaRPr sz="3600"/>
          </a:p>
        </p:txBody>
      </p:sp>
      <p:sp>
        <p:nvSpPr>
          <p:cNvPr id="435" name="Google Shape;435;p32"/>
          <p:cNvSpPr txBox="1"/>
          <p:nvPr/>
        </p:nvSpPr>
        <p:spPr>
          <a:xfrm>
            <a:off x="640080" y="3109142"/>
            <a:ext cx="7830619" cy="78268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know that the personal growth of your employees leads to the growth of your business.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3"/>
          <p:cNvSpPr txBox="1"/>
          <p:nvPr>
            <p:ph idx="4294967295" type="title"/>
          </p:nvPr>
        </p:nvSpPr>
        <p:spPr>
          <a:xfrm>
            <a:off x="1877575" y="808475"/>
            <a:ext cx="4364100" cy="266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400">
                <a:solidFill>
                  <a:schemeClr val="dk1"/>
                </a:solidFill>
              </a:rPr>
              <a:t>College grads are joining construction industry to be </a:t>
            </a:r>
            <a:r>
              <a:rPr lang="en-US" sz="2400"/>
              <a:t>“</a:t>
            </a:r>
            <a:r>
              <a:rPr lang="en-US" sz="2400">
                <a:solidFill>
                  <a:schemeClr val="dk1"/>
                </a:solidFill>
              </a:rPr>
              <a:t>AI immune</a:t>
            </a:r>
            <a:r>
              <a:rPr lang="en-US" sz="2400"/>
              <a:t>”</a:t>
            </a:r>
            <a:r>
              <a:rPr lang="en-US" sz="2400">
                <a:solidFill>
                  <a:schemeClr val="dk1"/>
                </a:solidFill>
              </a:rPr>
              <a:t>…</a:t>
            </a:r>
            <a:br>
              <a:rPr lang="en-US" sz="1800">
                <a:solidFill>
                  <a:schemeClr val="dk1"/>
                </a:solidFill>
              </a:rPr>
            </a:br>
            <a:br>
              <a:rPr lang="en-US" sz="1800">
                <a:solidFill>
                  <a:schemeClr val="dk1"/>
                </a:solidFill>
              </a:rPr>
            </a:br>
            <a:r>
              <a:rPr b="0" lang="en-US" sz="1800">
                <a:solidFill>
                  <a:schemeClr val="dk1"/>
                </a:solidFill>
              </a:rPr>
              <a:t>This is a generation that cares about work-life balance and advancement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4"/>
          <p:cNvSpPr txBox="1"/>
          <p:nvPr>
            <p:ph idx="4294967295" type="title"/>
          </p:nvPr>
        </p:nvSpPr>
        <p:spPr>
          <a:xfrm>
            <a:off x="640080" y="444500"/>
            <a:ext cx="7700963" cy="573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200"/>
              <a:t>Starter Questions</a:t>
            </a:r>
            <a:endParaRPr sz="3200"/>
          </a:p>
        </p:txBody>
      </p:sp>
      <p:grpSp>
        <p:nvGrpSpPr>
          <p:cNvPr id="446" name="Google Shape;446;p34"/>
          <p:cNvGrpSpPr/>
          <p:nvPr/>
        </p:nvGrpSpPr>
        <p:grpSpPr>
          <a:xfrm>
            <a:off x="537506" y="1806498"/>
            <a:ext cx="2696348" cy="2096429"/>
            <a:chOff x="615564" y="1806498"/>
            <a:chExt cx="2696348" cy="2096429"/>
          </a:xfrm>
        </p:grpSpPr>
        <p:sp>
          <p:nvSpPr>
            <p:cNvPr id="447" name="Google Shape;447;p34"/>
            <p:cNvSpPr/>
            <p:nvPr/>
          </p:nvSpPr>
          <p:spPr>
            <a:xfrm>
              <a:off x="615564" y="1806498"/>
              <a:ext cx="2696348" cy="2096429"/>
            </a:xfrm>
            <a:prstGeom prst="rect">
              <a:avLst/>
            </a:prstGeom>
            <a:solidFill>
              <a:srgbClr val="BC835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48" name="Google Shape;448;p34"/>
            <p:cNvGrpSpPr/>
            <p:nvPr/>
          </p:nvGrpSpPr>
          <p:grpSpPr>
            <a:xfrm>
              <a:off x="615564" y="2038905"/>
              <a:ext cx="2579411" cy="1775443"/>
              <a:chOff x="3236568" y="1994300"/>
              <a:chExt cx="3013677" cy="1775443"/>
            </a:xfrm>
          </p:grpSpPr>
          <p:sp>
            <p:nvSpPr>
              <p:cNvPr id="449" name="Google Shape;449;p34"/>
              <p:cNvSpPr txBox="1"/>
              <p:nvPr/>
            </p:nvSpPr>
            <p:spPr>
              <a:xfrm>
                <a:off x="3365708" y="2571750"/>
                <a:ext cx="2884537" cy="11979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en-US" sz="14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Do your employees want to advance their careers?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34"/>
              <p:cNvSpPr txBox="1"/>
              <p:nvPr/>
            </p:nvSpPr>
            <p:spPr>
              <a:xfrm>
                <a:off x="3236568" y="1994300"/>
                <a:ext cx="2412585" cy="5730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-342900" lvl="0" marL="45720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</a:pPr>
                <a:r>
                  <a:rPr b="1" i="0" lang="en-US" sz="72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01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51" name="Google Shape;451;p34"/>
          <p:cNvGrpSpPr/>
          <p:nvPr/>
        </p:nvGrpSpPr>
        <p:grpSpPr>
          <a:xfrm>
            <a:off x="3233854" y="1806498"/>
            <a:ext cx="2696348" cy="2096429"/>
            <a:chOff x="615564" y="1806498"/>
            <a:chExt cx="2696348" cy="2096429"/>
          </a:xfrm>
        </p:grpSpPr>
        <p:sp>
          <p:nvSpPr>
            <p:cNvPr id="452" name="Google Shape;452;p34"/>
            <p:cNvSpPr/>
            <p:nvPr/>
          </p:nvSpPr>
          <p:spPr>
            <a:xfrm>
              <a:off x="615564" y="1806498"/>
              <a:ext cx="2696348" cy="2096429"/>
            </a:xfrm>
            <a:prstGeom prst="rect">
              <a:avLst/>
            </a:prstGeom>
            <a:solidFill>
              <a:srgbClr val="1C233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53" name="Google Shape;453;p34"/>
            <p:cNvGrpSpPr/>
            <p:nvPr/>
          </p:nvGrpSpPr>
          <p:grpSpPr>
            <a:xfrm>
              <a:off x="615564" y="2038905"/>
              <a:ext cx="2579411" cy="1775443"/>
              <a:chOff x="3236568" y="1994300"/>
              <a:chExt cx="3013677" cy="1775443"/>
            </a:xfrm>
          </p:grpSpPr>
          <p:sp>
            <p:nvSpPr>
              <p:cNvPr id="454" name="Google Shape;454;p34"/>
              <p:cNvSpPr txBox="1"/>
              <p:nvPr/>
            </p:nvSpPr>
            <p:spPr>
              <a:xfrm>
                <a:off x="3365708" y="2571750"/>
                <a:ext cx="2884537" cy="11979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en-US" sz="14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Do your employees 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en-US" sz="14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want a specific type of work-life balance?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34"/>
              <p:cNvSpPr txBox="1"/>
              <p:nvPr/>
            </p:nvSpPr>
            <p:spPr>
              <a:xfrm>
                <a:off x="3236568" y="1994300"/>
                <a:ext cx="2412585" cy="5730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-342900" lvl="0" marL="45720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</a:pPr>
                <a:r>
                  <a:rPr b="1" i="0" lang="en-US" sz="72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02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56" name="Google Shape;456;p34"/>
          <p:cNvGrpSpPr/>
          <p:nvPr/>
        </p:nvGrpSpPr>
        <p:grpSpPr>
          <a:xfrm>
            <a:off x="5930202" y="1806497"/>
            <a:ext cx="2696348" cy="2096429"/>
            <a:chOff x="615564" y="1806498"/>
            <a:chExt cx="2696348" cy="2096429"/>
          </a:xfrm>
        </p:grpSpPr>
        <p:sp>
          <p:nvSpPr>
            <p:cNvPr id="457" name="Google Shape;457;p34"/>
            <p:cNvSpPr/>
            <p:nvPr/>
          </p:nvSpPr>
          <p:spPr>
            <a:xfrm>
              <a:off x="615564" y="1806498"/>
              <a:ext cx="2696348" cy="2096429"/>
            </a:xfrm>
            <a:prstGeom prst="rect">
              <a:avLst/>
            </a:prstGeom>
            <a:solidFill>
              <a:srgbClr val="BB3E2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58" name="Google Shape;458;p34"/>
            <p:cNvGrpSpPr/>
            <p:nvPr/>
          </p:nvGrpSpPr>
          <p:grpSpPr>
            <a:xfrm>
              <a:off x="615564" y="2038905"/>
              <a:ext cx="2579411" cy="1775443"/>
              <a:chOff x="3236568" y="1994300"/>
              <a:chExt cx="3013677" cy="1775443"/>
            </a:xfrm>
          </p:grpSpPr>
          <p:sp>
            <p:nvSpPr>
              <p:cNvPr id="459" name="Google Shape;459;p34"/>
              <p:cNvSpPr txBox="1"/>
              <p:nvPr/>
            </p:nvSpPr>
            <p:spPr>
              <a:xfrm>
                <a:off x="3365708" y="2571750"/>
                <a:ext cx="2884537" cy="11979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en-US" sz="14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How will you help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en-US" sz="14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them get there?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34"/>
              <p:cNvSpPr txBox="1"/>
              <p:nvPr/>
            </p:nvSpPr>
            <p:spPr>
              <a:xfrm>
                <a:off x="3236568" y="1994300"/>
                <a:ext cx="2412585" cy="5730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-342900" lvl="0" marL="45720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</a:pPr>
                <a:r>
                  <a:rPr b="1" i="0" lang="en-US" sz="72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03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ebcd52fffc_3_1"/>
          <p:cNvSpPr txBox="1"/>
          <p:nvPr>
            <p:ph idx="4294967295" type="title"/>
          </p:nvPr>
        </p:nvSpPr>
        <p:spPr>
          <a:xfrm>
            <a:off x="1621526" y="2502575"/>
            <a:ext cx="58674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1800">
                <a:solidFill>
                  <a:srgbClr val="BB3E26"/>
                </a:solidFill>
              </a:rPr>
              <a:t>With your team pulling in the same direction, with the incentives connected to what matters to each person, </a:t>
            </a:r>
            <a:r>
              <a:rPr lang="en-US" sz="1800">
                <a:solidFill>
                  <a:srgbClr val="BB3E26"/>
                </a:solidFill>
              </a:rPr>
              <a:t>what</a:t>
            </a:r>
            <a:r>
              <a:rPr lang="en-US" sz="1800">
                <a:solidFill>
                  <a:srgbClr val="BB3E26"/>
                </a:solidFill>
              </a:rPr>
              <a:t> can you </a:t>
            </a:r>
            <a:r>
              <a:rPr lang="en-US" sz="1800">
                <a:solidFill>
                  <a:srgbClr val="BB3E26"/>
                </a:solidFill>
              </a:rPr>
              <a:t>accomplish</a:t>
            </a:r>
            <a:r>
              <a:rPr lang="en-US" sz="1800">
                <a:solidFill>
                  <a:srgbClr val="BB3E26"/>
                </a:solidFill>
              </a:rPr>
              <a:t>?</a:t>
            </a:r>
            <a:endParaRPr sz="1800">
              <a:solidFill>
                <a:srgbClr val="BB3E26"/>
              </a:solidFill>
            </a:endParaRPr>
          </a:p>
        </p:txBody>
      </p:sp>
      <p:sp>
        <p:nvSpPr>
          <p:cNvPr id="466" name="Google Shape;466;g2ebcd52fffc_3_1"/>
          <p:cNvSpPr txBox="1"/>
          <p:nvPr>
            <p:ph idx="4294967295" type="title"/>
          </p:nvPr>
        </p:nvSpPr>
        <p:spPr>
          <a:xfrm>
            <a:off x="640080" y="884238"/>
            <a:ext cx="7830300" cy="127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/>
              <a:t>The Impact of Aligned Incentives</a:t>
            </a:r>
            <a:endParaRPr/>
          </a:p>
        </p:txBody>
      </p:sp>
      <p:sp>
        <p:nvSpPr>
          <p:cNvPr id="467" name="Google Shape;467;g2ebcd52fffc_3_1"/>
          <p:cNvSpPr txBox="1"/>
          <p:nvPr/>
        </p:nvSpPr>
        <p:spPr>
          <a:xfrm>
            <a:off x="639925" y="3548375"/>
            <a:ext cx="7221000" cy="9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Protiv is a powerful way to link your goals to worker level incentives.  As part of a company’s culture, this unlocks real impacts to contractor </a:t>
            </a:r>
            <a:r>
              <a:rPr lang="en-US">
                <a:solidFill>
                  <a:schemeClr val="dk1"/>
                </a:solidFill>
              </a:rPr>
              <a:t>performance</a:t>
            </a:r>
            <a:r>
              <a:rPr lang="en-US">
                <a:solidFill>
                  <a:schemeClr val="dk1"/>
                </a:solidFill>
              </a:rPr>
              <a:t>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5"/>
          <p:cNvSpPr txBox="1"/>
          <p:nvPr>
            <p:ph idx="4294967295" type="title"/>
          </p:nvPr>
        </p:nvSpPr>
        <p:spPr>
          <a:xfrm>
            <a:off x="537505" y="903550"/>
            <a:ext cx="7701000" cy="57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200">
                <a:solidFill>
                  <a:schemeClr val="lt1"/>
                </a:solidFill>
              </a:rPr>
              <a:t>The Result from Protiv’s First Year</a:t>
            </a:r>
            <a:endParaRPr sz="3200">
              <a:solidFill>
                <a:schemeClr val="lt1"/>
              </a:solidFill>
            </a:endParaRPr>
          </a:p>
        </p:txBody>
      </p:sp>
      <p:grpSp>
        <p:nvGrpSpPr>
          <p:cNvPr id="473" name="Google Shape;473;p35"/>
          <p:cNvGrpSpPr/>
          <p:nvPr/>
        </p:nvGrpSpPr>
        <p:grpSpPr>
          <a:xfrm>
            <a:off x="537506" y="1806498"/>
            <a:ext cx="2696348" cy="2096429"/>
            <a:chOff x="615564" y="1806498"/>
            <a:chExt cx="2696348" cy="2096429"/>
          </a:xfrm>
        </p:grpSpPr>
        <p:sp>
          <p:nvSpPr>
            <p:cNvPr id="474" name="Google Shape;474;p35"/>
            <p:cNvSpPr/>
            <p:nvPr/>
          </p:nvSpPr>
          <p:spPr>
            <a:xfrm>
              <a:off x="615564" y="1806498"/>
              <a:ext cx="2696348" cy="2096429"/>
            </a:xfrm>
            <a:prstGeom prst="rect">
              <a:avLst/>
            </a:prstGeom>
            <a:solidFill>
              <a:srgbClr val="BC8356"/>
            </a:solidFill>
            <a:ln cap="flat" cmpd="sng" w="25400">
              <a:solidFill>
                <a:srgbClr val="BC835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35"/>
            <p:cNvSpPr txBox="1"/>
            <p:nvPr/>
          </p:nvSpPr>
          <p:spPr>
            <a:xfrm>
              <a:off x="732501" y="2175653"/>
              <a:ext cx="2469000" cy="119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600">
                  <a:solidFill>
                    <a:schemeClr val="lt1"/>
                  </a:solidFill>
                </a:rPr>
                <a:t>Created</a:t>
              </a:r>
              <a:r>
                <a:rPr b="0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1" i="0" lang="en-US" sz="2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50,139 hours</a:t>
              </a:r>
              <a:endParaRPr b="1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1800">
                  <a:solidFill>
                    <a:schemeClr val="lt1"/>
                  </a:solidFill>
                </a:rPr>
                <a:t>in added capacity</a:t>
              </a:r>
              <a:endParaRPr sz="1800">
                <a:solidFill>
                  <a:schemeClr val="lt1"/>
                </a:solidFill>
              </a:endParaRPr>
            </a:p>
          </p:txBody>
        </p:sp>
      </p:grpSp>
      <p:grpSp>
        <p:nvGrpSpPr>
          <p:cNvPr id="476" name="Google Shape;476;p35"/>
          <p:cNvGrpSpPr/>
          <p:nvPr/>
        </p:nvGrpSpPr>
        <p:grpSpPr>
          <a:xfrm>
            <a:off x="3233854" y="1806498"/>
            <a:ext cx="2696348" cy="2096429"/>
            <a:chOff x="615564" y="1806498"/>
            <a:chExt cx="2696348" cy="2096429"/>
          </a:xfrm>
        </p:grpSpPr>
        <p:sp>
          <p:nvSpPr>
            <p:cNvPr id="477" name="Google Shape;477;p35"/>
            <p:cNvSpPr/>
            <p:nvPr/>
          </p:nvSpPr>
          <p:spPr>
            <a:xfrm>
              <a:off x="615564" y="1806498"/>
              <a:ext cx="2696348" cy="2096429"/>
            </a:xfrm>
            <a:prstGeom prst="rect">
              <a:avLst/>
            </a:prstGeom>
            <a:solidFill>
              <a:srgbClr val="27BD59"/>
            </a:solidFill>
            <a:ln cap="flat" cmpd="sng" w="25400">
              <a:solidFill>
                <a:srgbClr val="27BD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35"/>
            <p:cNvSpPr txBox="1"/>
            <p:nvPr/>
          </p:nvSpPr>
          <p:spPr>
            <a:xfrm>
              <a:off x="726095" y="2153580"/>
              <a:ext cx="2469000" cy="119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Average worker </a:t>
              </a:r>
              <a:r>
                <a:rPr lang="en-US" sz="1600">
                  <a:solidFill>
                    <a:schemeClr val="lt1"/>
                  </a:solidFill>
                </a:rPr>
                <a:t>increase</a:t>
              </a:r>
              <a:r>
                <a:rPr lang="en-US" sz="1600">
                  <a:solidFill>
                    <a:schemeClr val="lt1"/>
                  </a:solidFill>
                </a:rPr>
                <a:t> </a:t>
              </a:r>
              <a:r>
                <a:rPr b="0" i="0" lang="en-US" sz="1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b="1" i="0" lang="en-US" sz="2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$8.35/hour </a:t>
              </a:r>
              <a:endParaRPr b="1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800">
                  <a:solidFill>
                    <a:schemeClr val="lt1"/>
                  </a:solidFill>
                </a:rPr>
                <a:t>w/o higher labor cost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9" name="Google Shape;479;p35"/>
          <p:cNvGrpSpPr/>
          <p:nvPr/>
        </p:nvGrpSpPr>
        <p:grpSpPr>
          <a:xfrm>
            <a:off x="5952504" y="1806497"/>
            <a:ext cx="2696348" cy="2096429"/>
            <a:chOff x="615564" y="1806498"/>
            <a:chExt cx="2696348" cy="2096429"/>
          </a:xfrm>
        </p:grpSpPr>
        <p:sp>
          <p:nvSpPr>
            <p:cNvPr id="480" name="Google Shape;480;p35"/>
            <p:cNvSpPr/>
            <p:nvPr/>
          </p:nvSpPr>
          <p:spPr>
            <a:xfrm>
              <a:off x="615564" y="1806498"/>
              <a:ext cx="2696348" cy="2096429"/>
            </a:xfrm>
            <a:prstGeom prst="rect">
              <a:avLst/>
            </a:prstGeom>
            <a:solidFill>
              <a:srgbClr val="BB3E26"/>
            </a:solidFill>
            <a:ln cap="flat" cmpd="sng" w="25400">
              <a:solidFill>
                <a:srgbClr val="BB3E2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35"/>
            <p:cNvSpPr txBox="1"/>
            <p:nvPr/>
          </p:nvSpPr>
          <p:spPr>
            <a:xfrm>
              <a:off x="726095" y="2175653"/>
              <a:ext cx="2469000" cy="119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Produced jobs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lang="en-US" sz="2800">
                  <a:solidFill>
                    <a:schemeClr val="lt1"/>
                  </a:solidFill>
                </a:rPr>
                <a:t>12%+</a:t>
              </a:r>
              <a:endParaRPr b="1" sz="2800">
                <a:solidFill>
                  <a:schemeClr val="lt1"/>
                </a:solidFill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800">
                  <a:solidFill>
                    <a:schemeClr val="lt1"/>
                  </a:solidFill>
                </a:rPr>
                <a:t>faster</a:t>
              </a:r>
              <a:endParaRPr sz="1800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6"/>
          <p:cNvSpPr txBox="1"/>
          <p:nvPr>
            <p:ph idx="4294967295" type="title"/>
          </p:nvPr>
        </p:nvSpPr>
        <p:spPr>
          <a:xfrm>
            <a:off x="0" y="1730375"/>
            <a:ext cx="9144000" cy="84137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4000">
                <a:solidFill>
                  <a:schemeClr val="dk1"/>
                </a:solidFill>
              </a:rPr>
              <a:t>Thank you! </a:t>
            </a:r>
            <a:endParaRPr sz="4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"/>
          <p:cNvSpPr txBox="1"/>
          <p:nvPr>
            <p:ph idx="4294967295" type="title"/>
          </p:nvPr>
        </p:nvSpPr>
        <p:spPr>
          <a:xfrm>
            <a:off x="5373688" y="3305175"/>
            <a:ext cx="3770312" cy="7556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/>
              <a:t>Coincidence? No. </a:t>
            </a:r>
            <a:endParaRPr sz="2800"/>
          </a:p>
        </p:txBody>
      </p:sp>
      <p:pic>
        <p:nvPicPr>
          <p:cNvPr id="182" name="Google Shape;18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3446" y="801313"/>
            <a:ext cx="3660804" cy="3682767"/>
          </a:xfrm>
          <a:prstGeom prst="rect">
            <a:avLst/>
          </a:prstGeom>
          <a:noFill/>
          <a:ln>
            <a:noFill/>
          </a:ln>
          <a:effectLst>
            <a:outerShdw blurRad="63500" sx="97000" rotWithShape="0" algn="bl" dir="1080000" dist="177800" sy="97000">
              <a:schemeClr val="dk1">
                <a:alpha val="20000"/>
              </a:schemeClr>
            </a:outerShdw>
          </a:effectLst>
        </p:spPr>
      </p:pic>
      <p:sp>
        <p:nvSpPr>
          <p:cNvPr id="183" name="Google Shape;183;p4"/>
          <p:cNvSpPr txBox="1"/>
          <p:nvPr/>
        </p:nvSpPr>
        <p:spPr>
          <a:xfrm>
            <a:off x="897622" y="1417740"/>
            <a:ext cx="3498209" cy="632660"/>
          </a:xfrm>
          <a:prstGeom prst="rect">
            <a:avLst/>
          </a:prstGeom>
          <a:noFill/>
          <a:ln cap="flat" cmpd="sng" w="38100">
            <a:solidFill>
              <a:srgbClr val="BB3E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highlight>
                <a:srgbClr val="BB3E26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4" name="Google Shape;184;p4"/>
          <p:cNvSpPr/>
          <p:nvPr/>
        </p:nvSpPr>
        <p:spPr>
          <a:xfrm>
            <a:off x="4395831" y="1491444"/>
            <a:ext cx="823290" cy="54229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B3E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5" name="Google Shape;185;p4"/>
          <p:cNvSpPr txBox="1"/>
          <p:nvPr/>
        </p:nvSpPr>
        <p:spPr>
          <a:xfrm>
            <a:off x="5372975" y="1470856"/>
            <a:ext cx="3082413" cy="129263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 </a:t>
            </a: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15%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workers in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construction industry receive employee recognition bonuses*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" name="Google Shape;186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58529" y="345432"/>
            <a:ext cx="336960" cy="86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5"/>
          <p:cNvSpPr txBox="1"/>
          <p:nvPr>
            <p:ph idx="4294967295" type="title"/>
          </p:nvPr>
        </p:nvSpPr>
        <p:spPr>
          <a:xfrm>
            <a:off x="0" y="1093788"/>
            <a:ext cx="9144000" cy="782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1800">
                <a:solidFill>
                  <a:srgbClr val="BB3E26"/>
                </a:solidFill>
              </a:rPr>
              <a:t>Lack of incentives is a symptom of an </a:t>
            </a:r>
            <a:endParaRPr sz="1800">
              <a:solidFill>
                <a:srgbClr val="BB3E26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1800">
                <a:solidFill>
                  <a:srgbClr val="BB3E26"/>
                </a:solidFill>
              </a:rPr>
              <a:t>underlying cause of poor productivity:</a:t>
            </a:r>
            <a:endParaRPr sz="1800">
              <a:solidFill>
                <a:srgbClr val="BB3E26"/>
              </a:solidFill>
            </a:endParaRPr>
          </a:p>
        </p:txBody>
      </p:sp>
      <p:sp>
        <p:nvSpPr>
          <p:cNvPr id="192" name="Google Shape;192;p5"/>
          <p:cNvSpPr txBox="1"/>
          <p:nvPr>
            <p:ph idx="4294967295" type="title"/>
          </p:nvPr>
        </p:nvSpPr>
        <p:spPr>
          <a:xfrm>
            <a:off x="0" y="1943100"/>
            <a:ext cx="9144000" cy="12715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/>
              <a:t>Deficiencies in our</a:t>
            </a:r>
            <a:br>
              <a:rPr lang="en-US" sz="3600"/>
            </a:br>
            <a:r>
              <a:rPr lang="en-US" sz="3600"/>
              <a:t>Company Cultures</a:t>
            </a:r>
            <a:endParaRPr sz="3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6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1C23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6"/>
          <p:cNvSpPr txBox="1"/>
          <p:nvPr>
            <p:ph idx="4294967295" type="body"/>
          </p:nvPr>
        </p:nvSpPr>
        <p:spPr>
          <a:xfrm>
            <a:off x="2536559" y="2817693"/>
            <a:ext cx="2035441" cy="11194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9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/>
          </a:p>
        </p:txBody>
      </p:sp>
      <p:sp>
        <p:nvSpPr>
          <p:cNvPr id="199" name="Google Shape;199;p6"/>
          <p:cNvSpPr txBox="1"/>
          <p:nvPr/>
        </p:nvSpPr>
        <p:spPr>
          <a:xfrm>
            <a:off x="640080" y="1580567"/>
            <a:ext cx="3794334" cy="197318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i="0" lang="en-US" sz="3200" u="none" cap="none" strike="noStrike">
                <a:solidFill>
                  <a:srgbClr val="F7931D"/>
                </a:solidFill>
                <a:latin typeface="Arial"/>
                <a:ea typeface="Arial"/>
                <a:cs typeface="Arial"/>
                <a:sym typeface="Arial"/>
              </a:rPr>
              <a:t>What 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i="0" lang="en-US" sz="3200" u="none" cap="none" strike="noStrike">
                <a:solidFill>
                  <a:srgbClr val="F7931D"/>
                </a:solidFill>
                <a:latin typeface="Arial"/>
                <a:ea typeface="Arial"/>
                <a:cs typeface="Arial"/>
                <a:sym typeface="Arial"/>
              </a:rPr>
              <a:t>Company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i="0" lang="en-US" sz="3200" u="none" cap="none" strike="noStrike">
                <a:solidFill>
                  <a:srgbClr val="F7931D"/>
                </a:solidFill>
                <a:latin typeface="Arial"/>
                <a:ea typeface="Arial"/>
                <a:cs typeface="Arial"/>
                <a:sym typeface="Arial"/>
              </a:rPr>
              <a:t>Culture?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74413" y="514424"/>
            <a:ext cx="1076324" cy="187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7"/>
          <p:cNvSpPr txBox="1"/>
          <p:nvPr>
            <p:ph idx="4294967295" type="title"/>
          </p:nvPr>
        </p:nvSpPr>
        <p:spPr>
          <a:xfrm>
            <a:off x="3108960" y="1706562"/>
            <a:ext cx="5654040" cy="17303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200">
                <a:solidFill>
                  <a:srgbClr val="C00000"/>
                </a:solidFill>
              </a:rPr>
              <a:t>Leadership</a:t>
            </a:r>
            <a:r>
              <a:rPr lang="en-US" sz="3200">
                <a:solidFill>
                  <a:schemeClr val="dk1"/>
                </a:solidFill>
              </a:rPr>
              <a:t> and</a:t>
            </a:r>
            <a:r>
              <a:rPr lang="en-US" sz="3200"/>
              <a:t> </a:t>
            </a:r>
            <a:br>
              <a:rPr lang="en-US" sz="3200"/>
            </a:br>
            <a:r>
              <a:rPr lang="en-US" sz="3200">
                <a:solidFill>
                  <a:srgbClr val="C00000"/>
                </a:solidFill>
              </a:rPr>
              <a:t>Company Culture</a:t>
            </a:r>
            <a:r>
              <a:rPr lang="en-US" sz="3200">
                <a:solidFill>
                  <a:srgbClr val="F7931D"/>
                </a:solidFill>
              </a:rPr>
              <a:t> </a:t>
            </a:r>
            <a:r>
              <a:rPr lang="en-US" sz="3200">
                <a:solidFill>
                  <a:schemeClr val="dk1"/>
                </a:solidFill>
              </a:rPr>
              <a:t>are what drive business growth</a:t>
            </a:r>
            <a:endParaRPr sz="3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8"/>
          <p:cNvSpPr txBox="1"/>
          <p:nvPr>
            <p:ph idx="4294967295" type="title"/>
          </p:nvPr>
        </p:nvSpPr>
        <p:spPr>
          <a:xfrm>
            <a:off x="640080" y="1162049"/>
            <a:ext cx="7926404" cy="70284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400"/>
              </a:spcAft>
              <a:buSzPts val="2800"/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Strong Culture Attracts Better Workers: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8"/>
          <p:cNvSpPr txBox="1"/>
          <p:nvPr>
            <p:ph idx="4294967295" type="body"/>
          </p:nvPr>
        </p:nvSpPr>
        <p:spPr>
          <a:xfrm>
            <a:off x="1050925" y="2109787"/>
            <a:ext cx="704215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More than </a:t>
            </a:r>
            <a:r>
              <a:rPr b="1" lang="en-US">
                <a:solidFill>
                  <a:srgbClr val="C00000"/>
                </a:solidFill>
              </a:rPr>
              <a:t>75%</a:t>
            </a:r>
            <a:r>
              <a:rPr lang="en-US">
                <a:solidFill>
                  <a:schemeClr val="dk1"/>
                </a:solidFill>
              </a:rPr>
              <a:t> of job seekers </a:t>
            </a:r>
            <a:r>
              <a:rPr b="1" lang="en-US">
                <a:solidFill>
                  <a:srgbClr val="C00000"/>
                </a:solidFill>
              </a:rPr>
              <a:t>consider a company’s culture</a:t>
            </a:r>
            <a:r>
              <a:rPr lang="en-US">
                <a:solidFill>
                  <a:srgbClr val="C00000"/>
                </a:solidFill>
              </a:rPr>
              <a:t> </a:t>
            </a:r>
            <a:r>
              <a:rPr lang="en-US">
                <a:solidFill>
                  <a:schemeClr val="dk1"/>
                </a:solidFill>
              </a:rPr>
              <a:t>before applying for a job with them.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r>
              <a:rPr b="1" lang="en-US">
                <a:solidFill>
                  <a:srgbClr val="C00000"/>
                </a:solidFill>
              </a:rPr>
              <a:t>56%</a:t>
            </a:r>
            <a:r>
              <a:rPr lang="en-US">
                <a:solidFill>
                  <a:srgbClr val="C00000"/>
                </a:solidFill>
              </a:rPr>
              <a:t> </a:t>
            </a:r>
            <a:r>
              <a:rPr lang="en-US">
                <a:solidFill>
                  <a:schemeClr val="dk1"/>
                </a:solidFill>
              </a:rPr>
              <a:t>of respondents said </a:t>
            </a:r>
            <a:r>
              <a:rPr b="1" lang="en-US">
                <a:solidFill>
                  <a:srgbClr val="C00000"/>
                </a:solidFill>
              </a:rPr>
              <a:t>culture is more important than salary</a:t>
            </a:r>
            <a:r>
              <a:rPr lang="en-US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indent="457200" lvl="0" marL="3200400" rtl="0" algn="r"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  <a:buSzPts val="1800"/>
              <a:buNone/>
            </a:pPr>
            <a:r>
              <a:rPr lang="en-US" sz="1400">
                <a:solidFill>
                  <a:schemeClr val="dk1"/>
                </a:solidFill>
              </a:rPr>
              <a:t>-Glassdoor, 2019</a:t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"/>
          <p:cNvSpPr txBox="1"/>
          <p:nvPr/>
        </p:nvSpPr>
        <p:spPr>
          <a:xfrm>
            <a:off x="1050822" y="1542865"/>
            <a:ext cx="7042355" cy="205777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27BD59"/>
                </a:solidFill>
                <a:latin typeface="Arial"/>
                <a:ea typeface="Arial"/>
                <a:cs typeface="Arial"/>
                <a:sym typeface="Arial"/>
              </a:rPr>
              <a:t>62%</a:t>
            </a: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of workers who want to quit, name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27BD59"/>
                </a:solidFill>
                <a:latin typeface="Arial"/>
                <a:ea typeface="Arial"/>
                <a:cs typeface="Arial"/>
                <a:sym typeface="Arial"/>
              </a:rPr>
              <a:t>“toxic culture” </a:t>
            </a: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as the primary reason.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3200400" marR="0" rtl="0" algn="r"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-FlexJobs, 2022 Survey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9"/>
          <p:cNvSpPr txBox="1"/>
          <p:nvPr/>
        </p:nvSpPr>
        <p:spPr>
          <a:xfrm>
            <a:off x="7018636" y="758035"/>
            <a:ext cx="926757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1" i="0" lang="en-US" sz="9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