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  <p:sldMasterId id="2147483717" r:id="rId3"/>
  </p:sldMasterIdLst>
  <p:notesMasterIdLst>
    <p:notesMasterId r:id="rId24"/>
  </p:notesMasterIdLst>
  <p:sldIdLst>
    <p:sldId id="256" r:id="rId4"/>
    <p:sldId id="259" r:id="rId5"/>
    <p:sldId id="735" r:id="rId6"/>
    <p:sldId id="747" r:id="rId7"/>
    <p:sldId id="748" r:id="rId8"/>
    <p:sldId id="478" r:id="rId9"/>
    <p:sldId id="739" r:id="rId10"/>
    <p:sldId id="758" r:id="rId11"/>
    <p:sldId id="750" r:id="rId12"/>
    <p:sldId id="754" r:id="rId13"/>
    <p:sldId id="759" r:id="rId14"/>
    <p:sldId id="435" r:id="rId15"/>
    <p:sldId id="755" r:id="rId16"/>
    <p:sldId id="752" r:id="rId17"/>
    <p:sldId id="738" r:id="rId18"/>
    <p:sldId id="756" r:id="rId19"/>
    <p:sldId id="761" r:id="rId20"/>
    <p:sldId id="763" r:id="rId21"/>
    <p:sldId id="762" r:id="rId22"/>
    <p:sldId id="284" r:id="rId23"/>
  </p:sldIdLst>
  <p:sldSz cx="12192000" cy="6858000"/>
  <p:notesSz cx="6805613" cy="9939338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52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2163">
          <p15:clr>
            <a:srgbClr val="A4A3A4"/>
          </p15:clr>
        </p15:guide>
        <p15:guide id="4" pos="384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M/65oCJXZERhNNViNT7RpPdd9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Da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6699"/>
    <a:srgbClr val="F9D8D7"/>
    <a:srgbClr val="00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D3802A-A301-499D-8643-78C90E297AC4}">
  <a:tblStyle styleId="{15D3802A-A301-499D-8643-78C90E297AC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1EF"/>
          </a:solidFill>
        </a:fill>
      </a:tcStyle>
    </a:wholeTbl>
    <a:band1H>
      <a:tcTxStyle b="off" i="off"/>
      <a:tcStyle>
        <a:tcBdr/>
        <a:fill>
          <a:solidFill>
            <a:srgbClr val="E3E3D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3E3D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3" autoAdjust="0"/>
    <p:restoredTop sz="95683" autoAdjust="0"/>
  </p:normalViewPr>
  <p:slideViewPr>
    <p:cSldViewPr snapToGrid="0">
      <p:cViewPr varScale="1">
        <p:scale>
          <a:sx n="107" d="100"/>
          <a:sy n="107" d="100"/>
        </p:scale>
        <p:origin x="1216" y="176"/>
      </p:cViewPr>
      <p:guideLst>
        <p:guide orient="horz" pos="4152"/>
        <p:guide orient="horz" pos="4020"/>
        <p:guide orient="horz" pos="216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4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1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6" name="Google Shape;606;p1:notes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52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8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94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90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99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8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6" name="Google Shape;9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37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28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520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68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641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67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93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72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(black)">
  <p:cSld name="Title slide 1 (black)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6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 + headings">
  <p:cSld name="Title and 5 x content + heading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1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8" name="Google Shape;178;p61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61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body" idx="3"/>
          </p:nvPr>
        </p:nvSpPr>
        <p:spPr>
          <a:xfrm>
            <a:off x="2689691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body" idx="4"/>
          </p:nvPr>
        </p:nvSpPr>
        <p:spPr>
          <a:xfrm>
            <a:off x="2689419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body" idx="5"/>
          </p:nvPr>
        </p:nvSpPr>
        <p:spPr>
          <a:xfrm>
            <a:off x="5019019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body" idx="6"/>
          </p:nvPr>
        </p:nvSpPr>
        <p:spPr>
          <a:xfrm>
            <a:off x="5018838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1"/>
          <p:cNvSpPr txBox="1">
            <a:spLocks noGrp="1"/>
          </p:cNvSpPr>
          <p:nvPr>
            <p:ph type="body" idx="7"/>
          </p:nvPr>
        </p:nvSpPr>
        <p:spPr>
          <a:xfrm>
            <a:off x="7348347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1"/>
          <p:cNvSpPr txBox="1">
            <a:spLocks noGrp="1"/>
          </p:cNvSpPr>
          <p:nvPr>
            <p:ph type="body" idx="8"/>
          </p:nvPr>
        </p:nvSpPr>
        <p:spPr>
          <a:xfrm>
            <a:off x="7348257" y="2376488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61"/>
          <p:cNvSpPr txBox="1">
            <a:spLocks noGrp="1"/>
          </p:cNvSpPr>
          <p:nvPr>
            <p:ph type="body" idx="9"/>
          </p:nvPr>
        </p:nvSpPr>
        <p:spPr>
          <a:xfrm>
            <a:off x="9677674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1"/>
          <p:cNvSpPr txBox="1">
            <a:spLocks noGrp="1"/>
          </p:cNvSpPr>
          <p:nvPr>
            <p:ph type="body" idx="13"/>
          </p:nvPr>
        </p:nvSpPr>
        <p:spPr>
          <a:xfrm>
            <a:off x="9677674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61"/>
          <p:cNvSpPr txBox="1">
            <a:spLocks noGrp="1"/>
          </p:cNvSpPr>
          <p:nvPr>
            <p:ph type="body" idx="14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">
  <p:cSld name="Title and 6 x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93" name="Google Shape;193;p62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62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2"/>
          <p:cNvSpPr txBox="1">
            <a:spLocks noGrp="1"/>
          </p:cNvSpPr>
          <p:nvPr>
            <p:ph type="body" idx="2"/>
          </p:nvPr>
        </p:nvSpPr>
        <p:spPr>
          <a:xfrm>
            <a:off x="230112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2"/>
          <p:cNvSpPr txBox="1">
            <a:spLocks noGrp="1"/>
          </p:cNvSpPr>
          <p:nvPr>
            <p:ph type="body" idx="3"/>
          </p:nvPr>
        </p:nvSpPr>
        <p:spPr>
          <a:xfrm>
            <a:off x="424224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2"/>
          <p:cNvSpPr txBox="1">
            <a:spLocks noGrp="1"/>
          </p:cNvSpPr>
          <p:nvPr>
            <p:ph type="body" idx="4"/>
          </p:nvPr>
        </p:nvSpPr>
        <p:spPr>
          <a:xfrm>
            <a:off x="618336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2"/>
          <p:cNvSpPr txBox="1">
            <a:spLocks noGrp="1"/>
          </p:cNvSpPr>
          <p:nvPr>
            <p:ph type="body" idx="5"/>
          </p:nvPr>
        </p:nvSpPr>
        <p:spPr>
          <a:xfrm>
            <a:off x="812448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62"/>
          <p:cNvSpPr txBox="1">
            <a:spLocks noGrp="1"/>
          </p:cNvSpPr>
          <p:nvPr>
            <p:ph type="body" idx="6"/>
          </p:nvPr>
        </p:nvSpPr>
        <p:spPr>
          <a:xfrm>
            <a:off x="100656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62"/>
          <p:cNvSpPr txBox="1">
            <a:spLocks noGrp="1"/>
          </p:cNvSpPr>
          <p:nvPr>
            <p:ph type="body" idx="7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 + headings">
  <p:cSld name="Title and 6 x content + heading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3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3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04" name="Google Shape;204;p63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63"/>
          <p:cNvSpPr txBox="1">
            <a:spLocks noGrp="1"/>
          </p:cNvSpPr>
          <p:nvPr>
            <p:ph type="body" idx="1"/>
          </p:nvPr>
        </p:nvSpPr>
        <p:spPr>
          <a:xfrm>
            <a:off x="36000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3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3"/>
          <p:cNvSpPr txBox="1">
            <a:spLocks noGrp="1"/>
          </p:cNvSpPr>
          <p:nvPr>
            <p:ph type="body" idx="3"/>
          </p:nvPr>
        </p:nvSpPr>
        <p:spPr>
          <a:xfrm>
            <a:off x="230112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body" idx="4"/>
          </p:nvPr>
        </p:nvSpPr>
        <p:spPr>
          <a:xfrm>
            <a:off x="230112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3"/>
          <p:cNvSpPr txBox="1">
            <a:spLocks noGrp="1"/>
          </p:cNvSpPr>
          <p:nvPr>
            <p:ph type="body" idx="5"/>
          </p:nvPr>
        </p:nvSpPr>
        <p:spPr>
          <a:xfrm>
            <a:off x="424224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body" idx="6"/>
          </p:nvPr>
        </p:nvSpPr>
        <p:spPr>
          <a:xfrm>
            <a:off x="424224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63"/>
          <p:cNvSpPr txBox="1">
            <a:spLocks noGrp="1"/>
          </p:cNvSpPr>
          <p:nvPr>
            <p:ph type="body" idx="7"/>
          </p:nvPr>
        </p:nvSpPr>
        <p:spPr>
          <a:xfrm>
            <a:off x="618336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3"/>
          <p:cNvSpPr txBox="1">
            <a:spLocks noGrp="1"/>
          </p:cNvSpPr>
          <p:nvPr>
            <p:ph type="body" idx="8"/>
          </p:nvPr>
        </p:nvSpPr>
        <p:spPr>
          <a:xfrm>
            <a:off x="618336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3"/>
          <p:cNvSpPr txBox="1">
            <a:spLocks noGrp="1"/>
          </p:cNvSpPr>
          <p:nvPr>
            <p:ph type="body" idx="9"/>
          </p:nvPr>
        </p:nvSpPr>
        <p:spPr>
          <a:xfrm>
            <a:off x="812448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3"/>
          <p:cNvSpPr txBox="1">
            <a:spLocks noGrp="1"/>
          </p:cNvSpPr>
          <p:nvPr>
            <p:ph type="body" idx="13"/>
          </p:nvPr>
        </p:nvSpPr>
        <p:spPr>
          <a:xfrm>
            <a:off x="812448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3"/>
          <p:cNvSpPr txBox="1">
            <a:spLocks noGrp="1"/>
          </p:cNvSpPr>
          <p:nvPr>
            <p:ph type="body" idx="14"/>
          </p:nvPr>
        </p:nvSpPr>
        <p:spPr>
          <a:xfrm>
            <a:off x="1006560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3"/>
          <p:cNvSpPr txBox="1">
            <a:spLocks noGrp="1"/>
          </p:cNvSpPr>
          <p:nvPr>
            <p:ph type="body" idx="15"/>
          </p:nvPr>
        </p:nvSpPr>
        <p:spPr>
          <a:xfrm>
            <a:off x="100656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3"/>
          <p:cNvSpPr txBox="1">
            <a:spLocks noGrp="1"/>
          </p:cNvSpPr>
          <p:nvPr>
            <p:ph type="body" idx="16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4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562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1" name="Google Shape;221;p64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64"/>
          <p:cNvSpPr txBox="1">
            <a:spLocks noGrp="1"/>
          </p:cNvSpPr>
          <p:nvPr>
            <p:ph type="body" idx="1"/>
          </p:nvPr>
        </p:nvSpPr>
        <p:spPr>
          <a:xfrm>
            <a:off x="360000" y="170815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4"/>
          <p:cNvSpPr>
            <a:spLocks noGrp="1"/>
          </p:cNvSpPr>
          <p:nvPr>
            <p:ph type="pic" idx="2"/>
          </p:nvPr>
        </p:nvSpPr>
        <p:spPr>
          <a:xfrm>
            <a:off x="6202799" y="430717"/>
            <a:ext cx="5626800" cy="5468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5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6" name="Google Shape;226;p65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7" name="Google Shape;227;p65"/>
          <p:cNvSpPr>
            <a:spLocks noGrp="1"/>
          </p:cNvSpPr>
          <p:nvPr>
            <p:ph type="pic" idx="2"/>
          </p:nvPr>
        </p:nvSpPr>
        <p:spPr>
          <a:xfrm>
            <a:off x="360000" y="432000"/>
            <a:ext cx="5627561" cy="54684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65"/>
          <p:cNvSpPr txBox="1">
            <a:spLocks noGrp="1"/>
          </p:cNvSpPr>
          <p:nvPr>
            <p:ph type="body" idx="1"/>
          </p:nvPr>
        </p:nvSpPr>
        <p:spPr>
          <a:xfrm>
            <a:off x="6202361" y="170815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65"/>
          <p:cNvSpPr txBox="1">
            <a:spLocks noGrp="1"/>
          </p:cNvSpPr>
          <p:nvPr>
            <p:ph type="title"/>
          </p:nvPr>
        </p:nvSpPr>
        <p:spPr>
          <a:xfrm>
            <a:off x="6202361" y="430718"/>
            <a:ext cx="562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">
  <p:cSld name="Title and 2 x conte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1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1" name="Google Shape;421;p41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3" name="Google Shape;423;p41"/>
          <p:cNvSpPr txBox="1">
            <a:spLocks noGrp="1"/>
          </p:cNvSpPr>
          <p:nvPr>
            <p:ph type="body" idx="2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41"/>
          <p:cNvSpPr txBox="1">
            <a:spLocks noGrp="1"/>
          </p:cNvSpPr>
          <p:nvPr>
            <p:ph type="body" idx="3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(white)">
  <p:cSld name="Title slide 1 (white)"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6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6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76"/>
          <p:cNvSpPr txBox="1">
            <a:spLocks noGrp="1"/>
          </p:cNvSpPr>
          <p:nvPr>
            <p:ph type="body" idx="2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76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76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(white)">
  <p:cSld name="Title slide with image (white)"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7"/>
          <p:cNvSpPr>
            <a:spLocks noGrp="1"/>
          </p:cNvSpPr>
          <p:nvPr>
            <p:ph type="pic" idx="2"/>
          </p:nvPr>
        </p:nvSpPr>
        <p:spPr>
          <a:xfrm>
            <a:off x="4272000" y="1490400"/>
            <a:ext cx="7920000" cy="45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77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7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5" name="Google Shape;435;p77"/>
          <p:cNvSpPr txBox="1">
            <a:spLocks noGrp="1"/>
          </p:cNvSpPr>
          <p:nvPr>
            <p:ph type="body" idx="3"/>
          </p:nvPr>
        </p:nvSpPr>
        <p:spPr>
          <a:xfrm>
            <a:off x="360000" y="4971600"/>
            <a:ext cx="3519536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6" name="Google Shape;436;p77"/>
          <p:cNvCxnSpPr/>
          <p:nvPr/>
        </p:nvCxnSpPr>
        <p:spPr>
          <a:xfrm>
            <a:off x="4226560" y="1482272"/>
            <a:ext cx="0" cy="4500000"/>
          </a:xfrm>
          <a:prstGeom prst="straightConnector1">
            <a:avLst/>
          </a:prstGeom>
          <a:noFill/>
          <a:ln w="76200" cap="flat" cmpd="sng">
            <a:solidFill>
              <a:srgbClr val="0CBC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77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77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(black)">
  <p:cSld name="Title slide 1 (black)">
    <p:bg>
      <p:bgPr>
        <a:solidFill>
          <a:srgbClr val="000000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8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8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8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3" name="Google Shape;443;p78"/>
          <p:cNvSpPr txBox="1">
            <a:spLocks noGrp="1"/>
          </p:cNvSpPr>
          <p:nvPr>
            <p:ph type="body" idx="2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4" name="Google Shape;444;p78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(black)">
  <p:cSld name="Title slide with image (black)">
    <p:bg>
      <p:bgPr>
        <a:solidFill>
          <a:srgbClr val="000000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9"/>
          <p:cNvSpPr>
            <a:spLocks noGrp="1"/>
          </p:cNvSpPr>
          <p:nvPr>
            <p:ph type="pic" idx="2"/>
          </p:nvPr>
        </p:nvSpPr>
        <p:spPr>
          <a:xfrm>
            <a:off x="4272000" y="1490400"/>
            <a:ext cx="7920000" cy="45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79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9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79"/>
          <p:cNvSpPr txBox="1">
            <a:spLocks noGrp="1"/>
          </p:cNvSpPr>
          <p:nvPr>
            <p:ph type="body" idx="3"/>
          </p:nvPr>
        </p:nvSpPr>
        <p:spPr>
          <a:xfrm>
            <a:off x="360000" y="4971600"/>
            <a:ext cx="3519536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50" name="Google Shape;450;p79"/>
          <p:cNvCxnSpPr/>
          <p:nvPr/>
        </p:nvCxnSpPr>
        <p:spPr>
          <a:xfrm>
            <a:off x="4226560" y="1482272"/>
            <a:ext cx="0" cy="4500000"/>
          </a:xfrm>
          <a:prstGeom prst="straightConnector1">
            <a:avLst/>
          </a:prstGeom>
          <a:noFill/>
          <a:ln w="76200" cap="flat" cmpd="sng">
            <a:solidFill>
              <a:srgbClr val="0CBC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1" name="Google Shape;451;p79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79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(white)">
  <p:cSld name="Title slide 1 (white)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3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body" idx="2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53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">
  <p:cSld name="Title and 1 x conten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66" name="Google Shape;466;p82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7" name="Google Shape;467;p82"/>
          <p:cNvSpPr txBox="1">
            <a:spLocks noGrp="1"/>
          </p:cNvSpPr>
          <p:nvPr>
            <p:ph type="body" idx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82"/>
          <p:cNvSpPr txBox="1">
            <a:spLocks noGrp="1"/>
          </p:cNvSpPr>
          <p:nvPr>
            <p:ph type="body" idx="2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 + headings">
  <p:cSld name="Title and 2 x content + heading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4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9" name="Google Shape;479;p84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0" name="Google Shape;480;p84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5626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84"/>
          <p:cNvSpPr txBox="1">
            <a:spLocks noGrp="1"/>
          </p:cNvSpPr>
          <p:nvPr>
            <p:ph type="body" idx="2"/>
          </p:nvPr>
        </p:nvSpPr>
        <p:spPr>
          <a:xfrm>
            <a:off x="360363" y="2376000"/>
            <a:ext cx="5626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84"/>
          <p:cNvSpPr txBox="1">
            <a:spLocks noGrp="1"/>
          </p:cNvSpPr>
          <p:nvPr>
            <p:ph type="body" idx="3"/>
          </p:nvPr>
        </p:nvSpPr>
        <p:spPr>
          <a:xfrm>
            <a:off x="6202800" y="1710000"/>
            <a:ext cx="56268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84"/>
          <p:cNvSpPr txBox="1">
            <a:spLocks noGrp="1"/>
          </p:cNvSpPr>
          <p:nvPr>
            <p:ph type="body" idx="4"/>
          </p:nvPr>
        </p:nvSpPr>
        <p:spPr>
          <a:xfrm>
            <a:off x="6202363" y="2376488"/>
            <a:ext cx="5626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body" idx="5"/>
          </p:nvPr>
        </p:nvSpPr>
        <p:spPr>
          <a:xfrm>
            <a:off x="360363" y="910800"/>
            <a:ext cx="1146651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x content">
  <p:cSld name="Title and 3 x conten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5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5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88" name="Google Shape;488;p85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9" name="Google Shape;489;p85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2"/>
          </p:nvPr>
        </p:nvSpPr>
        <p:spPr>
          <a:xfrm>
            <a:off x="4257618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85"/>
          <p:cNvSpPr txBox="1">
            <a:spLocks noGrp="1"/>
          </p:cNvSpPr>
          <p:nvPr>
            <p:ph type="body" idx="3"/>
          </p:nvPr>
        </p:nvSpPr>
        <p:spPr>
          <a:xfrm>
            <a:off x="8154874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85"/>
          <p:cNvSpPr txBox="1">
            <a:spLocks noGrp="1"/>
          </p:cNvSpPr>
          <p:nvPr>
            <p:ph type="body" idx="4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x content">
  <p:cSld name="Title and 4 x conten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7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7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07" name="Google Shape;507;p87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8" name="Google Shape;508;p87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7"/>
          <p:cNvSpPr txBox="1">
            <a:spLocks noGrp="1"/>
          </p:cNvSpPr>
          <p:nvPr>
            <p:ph type="body" idx="2"/>
          </p:nvPr>
        </p:nvSpPr>
        <p:spPr>
          <a:xfrm>
            <a:off x="3272933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7"/>
          <p:cNvSpPr txBox="1">
            <a:spLocks noGrp="1"/>
          </p:cNvSpPr>
          <p:nvPr>
            <p:ph type="body" idx="3"/>
          </p:nvPr>
        </p:nvSpPr>
        <p:spPr>
          <a:xfrm>
            <a:off x="618550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7"/>
          <p:cNvSpPr txBox="1">
            <a:spLocks noGrp="1"/>
          </p:cNvSpPr>
          <p:nvPr>
            <p:ph type="body" idx="4"/>
          </p:nvPr>
        </p:nvSpPr>
        <p:spPr>
          <a:xfrm>
            <a:off x="909807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7"/>
          <p:cNvSpPr txBox="1">
            <a:spLocks noGrp="1"/>
          </p:cNvSpPr>
          <p:nvPr>
            <p:ph type="body" idx="5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">
  <p:cSld name="Title and 5 x conten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9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89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29" name="Google Shape;529;p89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0" name="Google Shape;530;p89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89"/>
          <p:cNvSpPr txBox="1">
            <a:spLocks noGrp="1"/>
          </p:cNvSpPr>
          <p:nvPr>
            <p:ph type="body" idx="2"/>
          </p:nvPr>
        </p:nvSpPr>
        <p:spPr>
          <a:xfrm>
            <a:off x="2689691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9"/>
          <p:cNvSpPr txBox="1">
            <a:spLocks noGrp="1"/>
          </p:cNvSpPr>
          <p:nvPr>
            <p:ph type="body" idx="3"/>
          </p:nvPr>
        </p:nvSpPr>
        <p:spPr>
          <a:xfrm>
            <a:off x="5019019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89"/>
          <p:cNvSpPr txBox="1">
            <a:spLocks noGrp="1"/>
          </p:cNvSpPr>
          <p:nvPr>
            <p:ph type="body" idx="4"/>
          </p:nvPr>
        </p:nvSpPr>
        <p:spPr>
          <a:xfrm>
            <a:off x="7348347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89"/>
          <p:cNvSpPr txBox="1">
            <a:spLocks noGrp="1"/>
          </p:cNvSpPr>
          <p:nvPr>
            <p:ph type="body" idx="5"/>
          </p:nvPr>
        </p:nvSpPr>
        <p:spPr>
          <a:xfrm>
            <a:off x="9677674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9"/>
          <p:cNvSpPr txBox="1">
            <a:spLocks noGrp="1"/>
          </p:cNvSpPr>
          <p:nvPr>
            <p:ph type="body" idx="6"/>
          </p:nvPr>
        </p:nvSpPr>
        <p:spPr>
          <a:xfrm>
            <a:off x="360874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 + headings">
  <p:cSld name="Title and 5 x content + heading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0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90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39" name="Google Shape;539;p90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0" name="Google Shape;540;p90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90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90"/>
          <p:cNvSpPr txBox="1">
            <a:spLocks noGrp="1"/>
          </p:cNvSpPr>
          <p:nvPr>
            <p:ph type="body" idx="3"/>
          </p:nvPr>
        </p:nvSpPr>
        <p:spPr>
          <a:xfrm>
            <a:off x="2689691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90"/>
          <p:cNvSpPr txBox="1">
            <a:spLocks noGrp="1"/>
          </p:cNvSpPr>
          <p:nvPr>
            <p:ph type="body" idx="4"/>
          </p:nvPr>
        </p:nvSpPr>
        <p:spPr>
          <a:xfrm>
            <a:off x="2689419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90"/>
          <p:cNvSpPr txBox="1">
            <a:spLocks noGrp="1"/>
          </p:cNvSpPr>
          <p:nvPr>
            <p:ph type="body" idx="5"/>
          </p:nvPr>
        </p:nvSpPr>
        <p:spPr>
          <a:xfrm>
            <a:off x="5019019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90"/>
          <p:cNvSpPr txBox="1">
            <a:spLocks noGrp="1"/>
          </p:cNvSpPr>
          <p:nvPr>
            <p:ph type="body" idx="6"/>
          </p:nvPr>
        </p:nvSpPr>
        <p:spPr>
          <a:xfrm>
            <a:off x="5018838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90"/>
          <p:cNvSpPr txBox="1">
            <a:spLocks noGrp="1"/>
          </p:cNvSpPr>
          <p:nvPr>
            <p:ph type="body" idx="7"/>
          </p:nvPr>
        </p:nvSpPr>
        <p:spPr>
          <a:xfrm>
            <a:off x="7348347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90"/>
          <p:cNvSpPr txBox="1">
            <a:spLocks noGrp="1"/>
          </p:cNvSpPr>
          <p:nvPr>
            <p:ph type="body" idx="8"/>
          </p:nvPr>
        </p:nvSpPr>
        <p:spPr>
          <a:xfrm>
            <a:off x="7348257" y="2376488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90"/>
          <p:cNvSpPr txBox="1">
            <a:spLocks noGrp="1"/>
          </p:cNvSpPr>
          <p:nvPr>
            <p:ph type="body" idx="9"/>
          </p:nvPr>
        </p:nvSpPr>
        <p:spPr>
          <a:xfrm>
            <a:off x="9677674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90"/>
          <p:cNvSpPr txBox="1">
            <a:spLocks noGrp="1"/>
          </p:cNvSpPr>
          <p:nvPr>
            <p:ph type="body" idx="13"/>
          </p:nvPr>
        </p:nvSpPr>
        <p:spPr>
          <a:xfrm>
            <a:off x="9677674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90"/>
          <p:cNvSpPr txBox="1">
            <a:spLocks noGrp="1"/>
          </p:cNvSpPr>
          <p:nvPr>
            <p:ph type="body" idx="14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">
  <p:cSld name="Title and 6 x conten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1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91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54" name="Google Shape;554;p91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5" name="Google Shape;555;p91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91"/>
          <p:cNvSpPr txBox="1">
            <a:spLocks noGrp="1"/>
          </p:cNvSpPr>
          <p:nvPr>
            <p:ph type="body" idx="2"/>
          </p:nvPr>
        </p:nvSpPr>
        <p:spPr>
          <a:xfrm>
            <a:off x="230112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91"/>
          <p:cNvSpPr txBox="1">
            <a:spLocks noGrp="1"/>
          </p:cNvSpPr>
          <p:nvPr>
            <p:ph type="body" idx="3"/>
          </p:nvPr>
        </p:nvSpPr>
        <p:spPr>
          <a:xfrm>
            <a:off x="424224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91"/>
          <p:cNvSpPr txBox="1">
            <a:spLocks noGrp="1"/>
          </p:cNvSpPr>
          <p:nvPr>
            <p:ph type="body" idx="4"/>
          </p:nvPr>
        </p:nvSpPr>
        <p:spPr>
          <a:xfrm>
            <a:off x="618336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91"/>
          <p:cNvSpPr txBox="1">
            <a:spLocks noGrp="1"/>
          </p:cNvSpPr>
          <p:nvPr>
            <p:ph type="body" idx="5"/>
          </p:nvPr>
        </p:nvSpPr>
        <p:spPr>
          <a:xfrm>
            <a:off x="812448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91"/>
          <p:cNvSpPr txBox="1">
            <a:spLocks noGrp="1"/>
          </p:cNvSpPr>
          <p:nvPr>
            <p:ph type="body" idx="6"/>
          </p:nvPr>
        </p:nvSpPr>
        <p:spPr>
          <a:xfrm>
            <a:off x="100656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91"/>
          <p:cNvSpPr txBox="1">
            <a:spLocks noGrp="1"/>
          </p:cNvSpPr>
          <p:nvPr>
            <p:ph type="body" idx="7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 + headings">
  <p:cSld name="Title and 6 x content + heading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65" name="Google Shape;565;p92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6" name="Google Shape;566;p92"/>
          <p:cNvSpPr txBox="1">
            <a:spLocks noGrp="1"/>
          </p:cNvSpPr>
          <p:nvPr>
            <p:ph type="body" idx="1"/>
          </p:nvPr>
        </p:nvSpPr>
        <p:spPr>
          <a:xfrm>
            <a:off x="36000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92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92"/>
          <p:cNvSpPr txBox="1">
            <a:spLocks noGrp="1"/>
          </p:cNvSpPr>
          <p:nvPr>
            <p:ph type="body" idx="3"/>
          </p:nvPr>
        </p:nvSpPr>
        <p:spPr>
          <a:xfrm>
            <a:off x="230112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92"/>
          <p:cNvSpPr txBox="1">
            <a:spLocks noGrp="1"/>
          </p:cNvSpPr>
          <p:nvPr>
            <p:ph type="body" idx="4"/>
          </p:nvPr>
        </p:nvSpPr>
        <p:spPr>
          <a:xfrm>
            <a:off x="230112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92"/>
          <p:cNvSpPr txBox="1">
            <a:spLocks noGrp="1"/>
          </p:cNvSpPr>
          <p:nvPr>
            <p:ph type="body" idx="5"/>
          </p:nvPr>
        </p:nvSpPr>
        <p:spPr>
          <a:xfrm>
            <a:off x="424224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92"/>
          <p:cNvSpPr txBox="1">
            <a:spLocks noGrp="1"/>
          </p:cNvSpPr>
          <p:nvPr>
            <p:ph type="body" idx="6"/>
          </p:nvPr>
        </p:nvSpPr>
        <p:spPr>
          <a:xfrm>
            <a:off x="424224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92"/>
          <p:cNvSpPr txBox="1">
            <a:spLocks noGrp="1"/>
          </p:cNvSpPr>
          <p:nvPr>
            <p:ph type="body" idx="7"/>
          </p:nvPr>
        </p:nvSpPr>
        <p:spPr>
          <a:xfrm>
            <a:off x="618336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92"/>
          <p:cNvSpPr txBox="1">
            <a:spLocks noGrp="1"/>
          </p:cNvSpPr>
          <p:nvPr>
            <p:ph type="body" idx="8"/>
          </p:nvPr>
        </p:nvSpPr>
        <p:spPr>
          <a:xfrm>
            <a:off x="618336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92"/>
          <p:cNvSpPr txBox="1">
            <a:spLocks noGrp="1"/>
          </p:cNvSpPr>
          <p:nvPr>
            <p:ph type="body" idx="9"/>
          </p:nvPr>
        </p:nvSpPr>
        <p:spPr>
          <a:xfrm>
            <a:off x="812448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92"/>
          <p:cNvSpPr txBox="1">
            <a:spLocks noGrp="1"/>
          </p:cNvSpPr>
          <p:nvPr>
            <p:ph type="body" idx="13"/>
          </p:nvPr>
        </p:nvSpPr>
        <p:spPr>
          <a:xfrm>
            <a:off x="812448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92"/>
          <p:cNvSpPr txBox="1">
            <a:spLocks noGrp="1"/>
          </p:cNvSpPr>
          <p:nvPr>
            <p:ph type="body" idx="14"/>
          </p:nvPr>
        </p:nvSpPr>
        <p:spPr>
          <a:xfrm>
            <a:off x="1006560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92"/>
          <p:cNvSpPr txBox="1">
            <a:spLocks noGrp="1"/>
          </p:cNvSpPr>
          <p:nvPr>
            <p:ph type="body" idx="15"/>
          </p:nvPr>
        </p:nvSpPr>
        <p:spPr>
          <a:xfrm>
            <a:off x="100656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92"/>
          <p:cNvSpPr txBox="1">
            <a:spLocks noGrp="1"/>
          </p:cNvSpPr>
          <p:nvPr>
            <p:ph type="body" idx="16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3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562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93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82" name="Google Shape;582;p93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3" name="Google Shape;583;p93"/>
          <p:cNvSpPr txBox="1">
            <a:spLocks noGrp="1"/>
          </p:cNvSpPr>
          <p:nvPr>
            <p:ph type="body" idx="1"/>
          </p:nvPr>
        </p:nvSpPr>
        <p:spPr>
          <a:xfrm>
            <a:off x="360000" y="170815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93"/>
          <p:cNvSpPr>
            <a:spLocks noGrp="1"/>
          </p:cNvSpPr>
          <p:nvPr>
            <p:ph type="pic" idx="2"/>
          </p:nvPr>
        </p:nvSpPr>
        <p:spPr>
          <a:xfrm>
            <a:off x="6202799" y="430717"/>
            <a:ext cx="5626800" cy="5468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87" name="Google Shape;587;p94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8" name="Google Shape;588;p94"/>
          <p:cNvSpPr>
            <a:spLocks noGrp="1"/>
          </p:cNvSpPr>
          <p:nvPr>
            <p:ph type="pic" idx="2"/>
          </p:nvPr>
        </p:nvSpPr>
        <p:spPr>
          <a:xfrm>
            <a:off x="360000" y="432000"/>
            <a:ext cx="5627561" cy="54684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94"/>
          <p:cNvSpPr txBox="1">
            <a:spLocks noGrp="1"/>
          </p:cNvSpPr>
          <p:nvPr>
            <p:ph type="body" idx="1"/>
          </p:nvPr>
        </p:nvSpPr>
        <p:spPr>
          <a:xfrm>
            <a:off x="6202361" y="170815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94"/>
          <p:cNvSpPr txBox="1">
            <a:spLocks noGrp="1"/>
          </p:cNvSpPr>
          <p:nvPr>
            <p:ph type="title"/>
          </p:nvPr>
        </p:nvSpPr>
        <p:spPr>
          <a:xfrm>
            <a:off x="6202361" y="430718"/>
            <a:ext cx="562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(white)">
  <p:cSld name="Title slide with image (white)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4"/>
          <p:cNvSpPr>
            <a:spLocks noGrp="1"/>
          </p:cNvSpPr>
          <p:nvPr>
            <p:ph type="pic" idx="2"/>
          </p:nvPr>
        </p:nvSpPr>
        <p:spPr>
          <a:xfrm>
            <a:off x="4272000" y="1490400"/>
            <a:ext cx="7920000" cy="45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4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3"/>
          </p:nvPr>
        </p:nvSpPr>
        <p:spPr>
          <a:xfrm>
            <a:off x="360000" y="4971600"/>
            <a:ext cx="3519536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5" name="Google Shape;115;p54"/>
          <p:cNvCxnSpPr/>
          <p:nvPr/>
        </p:nvCxnSpPr>
        <p:spPr>
          <a:xfrm>
            <a:off x="4226560" y="1482272"/>
            <a:ext cx="0" cy="4500000"/>
          </a:xfrm>
          <a:prstGeom prst="straightConnector1">
            <a:avLst/>
          </a:prstGeom>
          <a:noFill/>
          <a:ln w="76200" cap="flat" cmpd="sng">
            <a:solidFill>
              <a:srgbClr val="0CBC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54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54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6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98" name="Google Shape;598;p96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>
              <a:defRPr lang="en-GB" sz="1800" dirty="0"/>
            </a:lvl1pPr>
          </a:lstStyle>
          <a:p>
            <a:pPr lvl="0">
              <a:spcBef>
                <a:spcPts val="600"/>
              </a:spcBef>
            </a:pPr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0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 - no sub heading">
  <p:cSld name="Title and 1 x content - no sub heading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(black)">
  <p:cSld name="Section header (black)"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2"/>
          </p:nvPr>
        </p:nvSpPr>
        <p:spPr>
          <a:xfrm>
            <a:off x="360363" y="1713332"/>
            <a:ext cx="9763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46"/>
          <p:cNvCxnSpPr/>
          <p:nvPr/>
        </p:nvCxnSpPr>
        <p:spPr>
          <a:xfrm>
            <a:off x="360000" y="6120000"/>
            <a:ext cx="11474161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46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57839" y="6336134"/>
            <a:ext cx="822537" cy="331482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6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 - no sub heading">
  <p:cSld name="Title and 1 x content - no sub heading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8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(white)">
  <p:cSld name="Section header (white)"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 b="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 b="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6" name="Google Shape;276;p44"/>
          <p:cNvCxnSpPr/>
          <p:nvPr/>
        </p:nvCxnSpPr>
        <p:spPr>
          <a:xfrm>
            <a:off x="360000" y="6120000"/>
            <a:ext cx="1147416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7" name="Google Shape;277;p44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57839" y="6336134"/>
            <a:ext cx="822537" cy="331482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 + heading - no sub heading">
  <p:cSld name="Title and 1 x content + heading - no sub heading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6"/>
          <p:cNvSpPr txBox="1">
            <a:spLocks noGrp="1"/>
          </p:cNvSpPr>
          <p:nvPr>
            <p:ph type="title"/>
          </p:nvPr>
        </p:nvSpPr>
        <p:spPr>
          <a:xfrm>
            <a:off x="360000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6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66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6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11464925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6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114660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 + headings - no sub heading">
  <p:cSld name="Title and 2 x content + headings - no sub heading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7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7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67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7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5626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7"/>
          <p:cNvSpPr txBox="1">
            <a:spLocks noGrp="1"/>
          </p:cNvSpPr>
          <p:nvPr>
            <p:ph type="body" idx="2"/>
          </p:nvPr>
        </p:nvSpPr>
        <p:spPr>
          <a:xfrm>
            <a:off x="360363" y="2376000"/>
            <a:ext cx="5626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67"/>
          <p:cNvSpPr txBox="1">
            <a:spLocks noGrp="1"/>
          </p:cNvSpPr>
          <p:nvPr>
            <p:ph type="body" idx="3"/>
          </p:nvPr>
        </p:nvSpPr>
        <p:spPr>
          <a:xfrm>
            <a:off x="6202800" y="1710000"/>
            <a:ext cx="56268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7"/>
          <p:cNvSpPr txBox="1">
            <a:spLocks noGrp="1"/>
          </p:cNvSpPr>
          <p:nvPr>
            <p:ph type="body" idx="4"/>
          </p:nvPr>
        </p:nvSpPr>
        <p:spPr>
          <a:xfrm>
            <a:off x="6202363" y="2376488"/>
            <a:ext cx="5626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9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x content - no sub heading">
  <p:cSld name="Title and 3 x content - no sub heading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8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8"/>
          <p:cNvSpPr txBox="1">
            <a:spLocks noGrp="1"/>
          </p:cNvSpPr>
          <p:nvPr>
            <p:ph type="body" idx="2"/>
          </p:nvPr>
        </p:nvSpPr>
        <p:spPr>
          <a:xfrm>
            <a:off x="4257618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68"/>
          <p:cNvSpPr txBox="1">
            <a:spLocks noGrp="1"/>
          </p:cNvSpPr>
          <p:nvPr>
            <p:ph type="body" idx="3"/>
          </p:nvPr>
        </p:nvSpPr>
        <p:spPr>
          <a:xfrm>
            <a:off x="8154874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5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(black)">
  <p:cSld name="Title slide with image (black)">
    <p:bg>
      <p:bgPr>
        <a:solidFill>
          <a:srgbClr val="00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>
            <a:spLocks noGrp="1"/>
          </p:cNvSpPr>
          <p:nvPr>
            <p:ph type="pic" idx="2"/>
          </p:nvPr>
        </p:nvSpPr>
        <p:spPr>
          <a:xfrm>
            <a:off x="4272000" y="1490400"/>
            <a:ext cx="7920000" cy="45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5"/>
          <p:cNvSpPr txBox="1">
            <a:spLocks noGrp="1"/>
          </p:cNvSpPr>
          <p:nvPr>
            <p:ph type="ctrTitle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5"/>
          <p:cNvSpPr txBox="1">
            <a:spLocks noGrp="1"/>
          </p:cNvSpPr>
          <p:nvPr>
            <p:ph type="subTitle" idx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55"/>
          <p:cNvSpPr txBox="1">
            <a:spLocks noGrp="1"/>
          </p:cNvSpPr>
          <p:nvPr>
            <p:ph type="body" idx="3"/>
          </p:nvPr>
        </p:nvSpPr>
        <p:spPr>
          <a:xfrm>
            <a:off x="360000" y="4971600"/>
            <a:ext cx="3519536" cy="10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3" name="Google Shape;123;p55"/>
          <p:cNvCxnSpPr/>
          <p:nvPr/>
        </p:nvCxnSpPr>
        <p:spPr>
          <a:xfrm>
            <a:off x="4226560" y="1482272"/>
            <a:ext cx="0" cy="4500000"/>
          </a:xfrm>
          <a:prstGeom prst="straightConnector1">
            <a:avLst/>
          </a:prstGeom>
          <a:noFill/>
          <a:ln w="76200" cap="flat" cmpd="sng">
            <a:solidFill>
              <a:srgbClr val="0CBC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55"/>
          <p:cNvSpPr/>
          <p:nvPr/>
        </p:nvSpPr>
        <p:spPr>
          <a:xfrm>
            <a:off x="0" y="220294"/>
            <a:ext cx="12192000" cy="66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5"/>
          <p:cNvPicPr preferRelativeResize="0"/>
          <p:nvPr/>
        </p:nvPicPr>
        <p:blipFill rotWithShape="1">
          <a:blip r:embed="rId2">
            <a:alphaModFix/>
          </a:blip>
          <a:srcRect l="4241" b="7302"/>
          <a:stretch/>
        </p:blipFill>
        <p:spPr>
          <a:xfrm>
            <a:off x="360000" y="659918"/>
            <a:ext cx="1003287" cy="404324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x content + headings - no sub heading">
  <p:cSld name="Title and 3 x content + headings - no sub heading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9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69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3672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9"/>
          <p:cNvSpPr txBox="1">
            <a:spLocks noGrp="1"/>
          </p:cNvSpPr>
          <p:nvPr>
            <p:ph type="body" idx="2"/>
          </p:nvPr>
        </p:nvSpPr>
        <p:spPr>
          <a:xfrm>
            <a:off x="360363" y="2376000"/>
            <a:ext cx="36720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9"/>
          <p:cNvSpPr txBox="1">
            <a:spLocks noGrp="1"/>
          </p:cNvSpPr>
          <p:nvPr>
            <p:ph type="body" idx="3"/>
          </p:nvPr>
        </p:nvSpPr>
        <p:spPr>
          <a:xfrm>
            <a:off x="4257437" y="1710000"/>
            <a:ext cx="3672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9"/>
          <p:cNvSpPr txBox="1">
            <a:spLocks noGrp="1"/>
          </p:cNvSpPr>
          <p:nvPr>
            <p:ph type="body" idx="4"/>
          </p:nvPr>
        </p:nvSpPr>
        <p:spPr>
          <a:xfrm>
            <a:off x="4257619" y="2376488"/>
            <a:ext cx="36720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69"/>
          <p:cNvSpPr txBox="1">
            <a:spLocks noGrp="1"/>
          </p:cNvSpPr>
          <p:nvPr>
            <p:ph type="body" idx="5"/>
          </p:nvPr>
        </p:nvSpPr>
        <p:spPr>
          <a:xfrm>
            <a:off x="8154874" y="1710000"/>
            <a:ext cx="36720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69"/>
          <p:cNvSpPr txBox="1">
            <a:spLocks noGrp="1"/>
          </p:cNvSpPr>
          <p:nvPr>
            <p:ph type="body" idx="6"/>
          </p:nvPr>
        </p:nvSpPr>
        <p:spPr>
          <a:xfrm>
            <a:off x="8154874" y="2376000"/>
            <a:ext cx="36720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8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x content - no sub heading">
  <p:cSld name="Title and 4 x content - no sub heading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0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0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70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0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70"/>
          <p:cNvSpPr txBox="1">
            <a:spLocks noGrp="1"/>
          </p:cNvSpPr>
          <p:nvPr>
            <p:ph type="body" idx="2"/>
          </p:nvPr>
        </p:nvSpPr>
        <p:spPr>
          <a:xfrm>
            <a:off x="3272933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70"/>
          <p:cNvSpPr txBox="1">
            <a:spLocks noGrp="1"/>
          </p:cNvSpPr>
          <p:nvPr>
            <p:ph type="body" idx="3"/>
          </p:nvPr>
        </p:nvSpPr>
        <p:spPr>
          <a:xfrm>
            <a:off x="618550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70"/>
          <p:cNvSpPr txBox="1">
            <a:spLocks noGrp="1"/>
          </p:cNvSpPr>
          <p:nvPr>
            <p:ph type="body" idx="4"/>
          </p:nvPr>
        </p:nvSpPr>
        <p:spPr>
          <a:xfrm>
            <a:off x="909807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8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x content + headings - no sub heading">
  <p:cSld name="Title and 4 x content + headings - no sub heading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1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1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71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1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71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71"/>
          <p:cNvSpPr txBox="1">
            <a:spLocks noGrp="1"/>
          </p:cNvSpPr>
          <p:nvPr>
            <p:ph type="body" idx="3"/>
          </p:nvPr>
        </p:nvSpPr>
        <p:spPr>
          <a:xfrm>
            <a:off x="3272691" y="1710000"/>
            <a:ext cx="27288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71"/>
          <p:cNvSpPr txBox="1">
            <a:spLocks noGrp="1"/>
          </p:cNvSpPr>
          <p:nvPr>
            <p:ph type="body" idx="4"/>
          </p:nvPr>
        </p:nvSpPr>
        <p:spPr>
          <a:xfrm>
            <a:off x="3272691" y="2376488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71"/>
          <p:cNvSpPr txBox="1">
            <a:spLocks noGrp="1"/>
          </p:cNvSpPr>
          <p:nvPr>
            <p:ph type="body" idx="5"/>
          </p:nvPr>
        </p:nvSpPr>
        <p:spPr>
          <a:xfrm>
            <a:off x="6185382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1"/>
          <p:cNvSpPr txBox="1">
            <a:spLocks noGrp="1"/>
          </p:cNvSpPr>
          <p:nvPr>
            <p:ph type="body" idx="6"/>
          </p:nvPr>
        </p:nvSpPr>
        <p:spPr>
          <a:xfrm>
            <a:off x="6185382" y="2376000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71"/>
          <p:cNvSpPr txBox="1">
            <a:spLocks noGrp="1"/>
          </p:cNvSpPr>
          <p:nvPr>
            <p:ph type="body" idx="7"/>
          </p:nvPr>
        </p:nvSpPr>
        <p:spPr>
          <a:xfrm>
            <a:off x="9098074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71"/>
          <p:cNvSpPr txBox="1">
            <a:spLocks noGrp="1"/>
          </p:cNvSpPr>
          <p:nvPr>
            <p:ph type="body" idx="8"/>
          </p:nvPr>
        </p:nvSpPr>
        <p:spPr>
          <a:xfrm>
            <a:off x="9098074" y="2376488"/>
            <a:ext cx="2728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1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 - no sub heading">
  <p:cSld name="Title and 5 x content - no sub heading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7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72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2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2"/>
          <p:cNvSpPr txBox="1">
            <a:spLocks noGrp="1"/>
          </p:cNvSpPr>
          <p:nvPr>
            <p:ph type="body" idx="2"/>
          </p:nvPr>
        </p:nvSpPr>
        <p:spPr>
          <a:xfrm>
            <a:off x="2689691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2"/>
          <p:cNvSpPr txBox="1">
            <a:spLocks noGrp="1"/>
          </p:cNvSpPr>
          <p:nvPr>
            <p:ph type="body" idx="3"/>
          </p:nvPr>
        </p:nvSpPr>
        <p:spPr>
          <a:xfrm>
            <a:off x="5019019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2"/>
          <p:cNvSpPr txBox="1">
            <a:spLocks noGrp="1"/>
          </p:cNvSpPr>
          <p:nvPr>
            <p:ph type="body" idx="4"/>
          </p:nvPr>
        </p:nvSpPr>
        <p:spPr>
          <a:xfrm>
            <a:off x="7348347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2"/>
          <p:cNvSpPr txBox="1">
            <a:spLocks noGrp="1"/>
          </p:cNvSpPr>
          <p:nvPr>
            <p:ph type="body" idx="5"/>
          </p:nvPr>
        </p:nvSpPr>
        <p:spPr>
          <a:xfrm>
            <a:off x="9677674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 + headings - no sub heading">
  <p:cSld name="Title and 5 x content + headings - no sub heading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3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3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73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3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73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73"/>
          <p:cNvSpPr txBox="1">
            <a:spLocks noGrp="1"/>
          </p:cNvSpPr>
          <p:nvPr>
            <p:ph type="body" idx="3"/>
          </p:nvPr>
        </p:nvSpPr>
        <p:spPr>
          <a:xfrm>
            <a:off x="2689691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3"/>
          <p:cNvSpPr txBox="1">
            <a:spLocks noGrp="1"/>
          </p:cNvSpPr>
          <p:nvPr>
            <p:ph type="body" idx="4"/>
          </p:nvPr>
        </p:nvSpPr>
        <p:spPr>
          <a:xfrm>
            <a:off x="2689419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3"/>
          <p:cNvSpPr txBox="1">
            <a:spLocks noGrp="1"/>
          </p:cNvSpPr>
          <p:nvPr>
            <p:ph type="body" idx="5"/>
          </p:nvPr>
        </p:nvSpPr>
        <p:spPr>
          <a:xfrm>
            <a:off x="5019019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3"/>
          <p:cNvSpPr txBox="1">
            <a:spLocks noGrp="1"/>
          </p:cNvSpPr>
          <p:nvPr>
            <p:ph type="body" idx="6"/>
          </p:nvPr>
        </p:nvSpPr>
        <p:spPr>
          <a:xfrm>
            <a:off x="5018838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73"/>
          <p:cNvSpPr txBox="1">
            <a:spLocks noGrp="1"/>
          </p:cNvSpPr>
          <p:nvPr>
            <p:ph type="body" idx="7"/>
          </p:nvPr>
        </p:nvSpPr>
        <p:spPr>
          <a:xfrm>
            <a:off x="7348347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73"/>
          <p:cNvSpPr txBox="1">
            <a:spLocks noGrp="1"/>
          </p:cNvSpPr>
          <p:nvPr>
            <p:ph type="body" idx="8"/>
          </p:nvPr>
        </p:nvSpPr>
        <p:spPr>
          <a:xfrm>
            <a:off x="7348257" y="2376488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73"/>
          <p:cNvSpPr txBox="1">
            <a:spLocks noGrp="1"/>
          </p:cNvSpPr>
          <p:nvPr>
            <p:ph type="body" idx="9"/>
          </p:nvPr>
        </p:nvSpPr>
        <p:spPr>
          <a:xfrm>
            <a:off x="9677674" y="1710000"/>
            <a:ext cx="2149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73"/>
          <p:cNvSpPr txBox="1">
            <a:spLocks noGrp="1"/>
          </p:cNvSpPr>
          <p:nvPr>
            <p:ph type="body" idx="13"/>
          </p:nvPr>
        </p:nvSpPr>
        <p:spPr>
          <a:xfrm>
            <a:off x="9677674" y="2376000"/>
            <a:ext cx="21492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8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 - no sub heading">
  <p:cSld name="Title and 6 x content - no sub heading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4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74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4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74"/>
          <p:cNvSpPr txBox="1">
            <a:spLocks noGrp="1"/>
          </p:cNvSpPr>
          <p:nvPr>
            <p:ph type="body" idx="2"/>
          </p:nvPr>
        </p:nvSpPr>
        <p:spPr>
          <a:xfrm>
            <a:off x="2301295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74"/>
          <p:cNvSpPr txBox="1">
            <a:spLocks noGrp="1"/>
          </p:cNvSpPr>
          <p:nvPr>
            <p:ph type="body" idx="3"/>
          </p:nvPr>
        </p:nvSpPr>
        <p:spPr>
          <a:xfrm>
            <a:off x="424080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4"/>
          <p:cNvSpPr txBox="1">
            <a:spLocks noGrp="1"/>
          </p:cNvSpPr>
          <p:nvPr>
            <p:ph type="body" idx="4"/>
          </p:nvPr>
        </p:nvSpPr>
        <p:spPr>
          <a:xfrm>
            <a:off x="6183885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74"/>
          <p:cNvSpPr txBox="1">
            <a:spLocks noGrp="1"/>
          </p:cNvSpPr>
          <p:nvPr>
            <p:ph type="body" idx="5"/>
          </p:nvPr>
        </p:nvSpPr>
        <p:spPr>
          <a:xfrm>
            <a:off x="8125180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74"/>
          <p:cNvSpPr txBox="1">
            <a:spLocks noGrp="1"/>
          </p:cNvSpPr>
          <p:nvPr>
            <p:ph type="body" idx="6"/>
          </p:nvPr>
        </p:nvSpPr>
        <p:spPr>
          <a:xfrm>
            <a:off x="10066474" y="1710000"/>
            <a:ext cx="17604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x content + headings - no sub heading">
  <p:cSld name="Title and 6 x content + headings - no sub heading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5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5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75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5"/>
          <p:cNvSpPr txBox="1">
            <a:spLocks noGrp="1"/>
          </p:cNvSpPr>
          <p:nvPr>
            <p:ph type="body" idx="1"/>
          </p:nvPr>
        </p:nvSpPr>
        <p:spPr>
          <a:xfrm>
            <a:off x="360000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75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75"/>
          <p:cNvSpPr txBox="1">
            <a:spLocks noGrp="1"/>
          </p:cNvSpPr>
          <p:nvPr>
            <p:ph type="body" idx="3"/>
          </p:nvPr>
        </p:nvSpPr>
        <p:spPr>
          <a:xfrm>
            <a:off x="2301295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75"/>
          <p:cNvSpPr txBox="1">
            <a:spLocks noGrp="1"/>
          </p:cNvSpPr>
          <p:nvPr>
            <p:ph type="body" idx="4"/>
          </p:nvPr>
        </p:nvSpPr>
        <p:spPr>
          <a:xfrm>
            <a:off x="2301295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75"/>
          <p:cNvSpPr txBox="1">
            <a:spLocks noGrp="1"/>
          </p:cNvSpPr>
          <p:nvPr>
            <p:ph type="body" idx="5"/>
          </p:nvPr>
        </p:nvSpPr>
        <p:spPr>
          <a:xfrm>
            <a:off x="424080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75"/>
          <p:cNvSpPr txBox="1">
            <a:spLocks noGrp="1"/>
          </p:cNvSpPr>
          <p:nvPr>
            <p:ph type="body" idx="6"/>
          </p:nvPr>
        </p:nvSpPr>
        <p:spPr>
          <a:xfrm>
            <a:off x="424080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75"/>
          <p:cNvSpPr txBox="1">
            <a:spLocks noGrp="1"/>
          </p:cNvSpPr>
          <p:nvPr>
            <p:ph type="body" idx="7"/>
          </p:nvPr>
        </p:nvSpPr>
        <p:spPr>
          <a:xfrm>
            <a:off x="6183885" y="1708149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75"/>
          <p:cNvSpPr txBox="1">
            <a:spLocks noGrp="1"/>
          </p:cNvSpPr>
          <p:nvPr>
            <p:ph type="body" idx="8"/>
          </p:nvPr>
        </p:nvSpPr>
        <p:spPr>
          <a:xfrm>
            <a:off x="6183885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75"/>
          <p:cNvSpPr txBox="1">
            <a:spLocks noGrp="1"/>
          </p:cNvSpPr>
          <p:nvPr>
            <p:ph type="body" idx="9"/>
          </p:nvPr>
        </p:nvSpPr>
        <p:spPr>
          <a:xfrm>
            <a:off x="8125180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75"/>
          <p:cNvSpPr txBox="1">
            <a:spLocks noGrp="1"/>
          </p:cNvSpPr>
          <p:nvPr>
            <p:ph type="body" idx="13"/>
          </p:nvPr>
        </p:nvSpPr>
        <p:spPr>
          <a:xfrm>
            <a:off x="8125180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75"/>
          <p:cNvSpPr txBox="1">
            <a:spLocks noGrp="1"/>
          </p:cNvSpPr>
          <p:nvPr>
            <p:ph type="body" idx="14"/>
          </p:nvPr>
        </p:nvSpPr>
        <p:spPr>
          <a:xfrm>
            <a:off x="10066474" y="1708150"/>
            <a:ext cx="17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5"/>
          <p:cNvSpPr txBox="1">
            <a:spLocks noGrp="1"/>
          </p:cNvSpPr>
          <p:nvPr>
            <p:ph type="body" idx="15"/>
          </p:nvPr>
        </p:nvSpPr>
        <p:spPr>
          <a:xfrm>
            <a:off x="10066474" y="2376000"/>
            <a:ext cx="17604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3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">
  <p:cSld name="Title and 2 x conte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1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41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1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41"/>
          <p:cNvSpPr txBox="1">
            <a:spLocks noGrp="1"/>
          </p:cNvSpPr>
          <p:nvPr>
            <p:ph type="body" idx="2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41"/>
          <p:cNvSpPr txBox="1">
            <a:spLocks noGrp="1"/>
          </p:cNvSpPr>
          <p:nvPr>
            <p:ph type="body" idx="3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5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sub heading">
  <p:cSld name="Title only - sub heading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>
            <a:off x="360363" y="910800"/>
            <a:ext cx="1146651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1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">
  <p:cSld name="Title and 1 x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2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2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 + headings">
  <p:cSld name="Title and 2 x content + heading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6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9" name="Google Shape;129;p56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56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5626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body" idx="2"/>
          </p:nvPr>
        </p:nvSpPr>
        <p:spPr>
          <a:xfrm>
            <a:off x="360363" y="2376000"/>
            <a:ext cx="5626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body" idx="3"/>
          </p:nvPr>
        </p:nvSpPr>
        <p:spPr>
          <a:xfrm>
            <a:off x="6202800" y="1710000"/>
            <a:ext cx="56268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body" idx="4"/>
          </p:nvPr>
        </p:nvSpPr>
        <p:spPr>
          <a:xfrm>
            <a:off x="6202363" y="2376488"/>
            <a:ext cx="5626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body" idx="5"/>
          </p:nvPr>
        </p:nvSpPr>
        <p:spPr>
          <a:xfrm>
            <a:off x="360363" y="910800"/>
            <a:ext cx="1146651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x content">
  <p:cSld name="Title and 3 x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8" name="Google Shape;138;p57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2"/>
          </p:nvPr>
        </p:nvSpPr>
        <p:spPr>
          <a:xfrm>
            <a:off x="4257618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3"/>
          </p:nvPr>
        </p:nvSpPr>
        <p:spPr>
          <a:xfrm>
            <a:off x="8154874" y="1710000"/>
            <a:ext cx="36720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body" idx="4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x content">
  <p:cSld name="Title and 4 x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8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8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6" name="Google Shape;146;p58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8"/>
          <p:cNvSpPr txBox="1">
            <a:spLocks noGrp="1"/>
          </p:cNvSpPr>
          <p:nvPr>
            <p:ph type="body" idx="1"/>
          </p:nvPr>
        </p:nvSpPr>
        <p:spPr>
          <a:xfrm>
            <a:off x="360362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8"/>
          <p:cNvSpPr txBox="1">
            <a:spLocks noGrp="1"/>
          </p:cNvSpPr>
          <p:nvPr>
            <p:ph type="body" idx="2"/>
          </p:nvPr>
        </p:nvSpPr>
        <p:spPr>
          <a:xfrm>
            <a:off x="3272933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8"/>
          <p:cNvSpPr txBox="1">
            <a:spLocks noGrp="1"/>
          </p:cNvSpPr>
          <p:nvPr>
            <p:ph type="body" idx="3"/>
          </p:nvPr>
        </p:nvSpPr>
        <p:spPr>
          <a:xfrm>
            <a:off x="618550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8"/>
          <p:cNvSpPr txBox="1">
            <a:spLocks noGrp="1"/>
          </p:cNvSpPr>
          <p:nvPr>
            <p:ph type="body" idx="4"/>
          </p:nvPr>
        </p:nvSpPr>
        <p:spPr>
          <a:xfrm>
            <a:off x="9098074" y="1710000"/>
            <a:ext cx="2728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8"/>
          <p:cNvSpPr txBox="1">
            <a:spLocks noGrp="1"/>
          </p:cNvSpPr>
          <p:nvPr>
            <p:ph type="body" idx="5"/>
          </p:nvPr>
        </p:nvSpPr>
        <p:spPr>
          <a:xfrm>
            <a:off x="360000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x content + headings">
  <p:cSld name="Title and 4 x content + heading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9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9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5" name="Google Shape;155;p59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59"/>
          <p:cNvSpPr txBox="1">
            <a:spLocks noGrp="1"/>
          </p:cNvSpPr>
          <p:nvPr>
            <p:ph type="body" idx="1"/>
          </p:nvPr>
        </p:nvSpPr>
        <p:spPr>
          <a:xfrm>
            <a:off x="360000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9"/>
          <p:cNvSpPr txBox="1">
            <a:spLocks noGrp="1"/>
          </p:cNvSpPr>
          <p:nvPr>
            <p:ph type="body" idx="2"/>
          </p:nvPr>
        </p:nvSpPr>
        <p:spPr>
          <a:xfrm>
            <a:off x="360000" y="2376000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body" idx="3"/>
          </p:nvPr>
        </p:nvSpPr>
        <p:spPr>
          <a:xfrm>
            <a:off x="3272691" y="1710000"/>
            <a:ext cx="27288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9"/>
          <p:cNvSpPr txBox="1">
            <a:spLocks noGrp="1"/>
          </p:cNvSpPr>
          <p:nvPr>
            <p:ph type="body" idx="4"/>
          </p:nvPr>
        </p:nvSpPr>
        <p:spPr>
          <a:xfrm>
            <a:off x="3272691" y="2376488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9"/>
          <p:cNvSpPr txBox="1">
            <a:spLocks noGrp="1"/>
          </p:cNvSpPr>
          <p:nvPr>
            <p:ph type="body" idx="5"/>
          </p:nvPr>
        </p:nvSpPr>
        <p:spPr>
          <a:xfrm>
            <a:off x="6185382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9"/>
          <p:cNvSpPr txBox="1">
            <a:spLocks noGrp="1"/>
          </p:cNvSpPr>
          <p:nvPr>
            <p:ph type="body" idx="6"/>
          </p:nvPr>
        </p:nvSpPr>
        <p:spPr>
          <a:xfrm>
            <a:off x="6185382" y="2376000"/>
            <a:ext cx="27288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9"/>
          <p:cNvSpPr txBox="1">
            <a:spLocks noGrp="1"/>
          </p:cNvSpPr>
          <p:nvPr>
            <p:ph type="body" idx="7"/>
          </p:nvPr>
        </p:nvSpPr>
        <p:spPr>
          <a:xfrm>
            <a:off x="9098074" y="1710000"/>
            <a:ext cx="27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9"/>
          <p:cNvSpPr txBox="1">
            <a:spLocks noGrp="1"/>
          </p:cNvSpPr>
          <p:nvPr>
            <p:ph type="body" idx="8"/>
          </p:nvPr>
        </p:nvSpPr>
        <p:spPr>
          <a:xfrm>
            <a:off x="9098074" y="2376488"/>
            <a:ext cx="2728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body" idx="9"/>
          </p:nvPr>
        </p:nvSpPr>
        <p:spPr>
          <a:xfrm>
            <a:off x="360363" y="910800"/>
            <a:ext cx="1146651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x content">
  <p:cSld name="Title and 5 x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0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0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8" name="Google Shape;168;p60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9" name="Google Shape;169;p60"/>
          <p:cNvSpPr txBox="1">
            <a:spLocks noGrp="1"/>
          </p:cNvSpPr>
          <p:nvPr>
            <p:ph type="body" idx="1"/>
          </p:nvPr>
        </p:nvSpPr>
        <p:spPr>
          <a:xfrm>
            <a:off x="360363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body" idx="2"/>
          </p:nvPr>
        </p:nvSpPr>
        <p:spPr>
          <a:xfrm>
            <a:off x="2689691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body" idx="3"/>
          </p:nvPr>
        </p:nvSpPr>
        <p:spPr>
          <a:xfrm>
            <a:off x="5019019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body" idx="4"/>
          </p:nvPr>
        </p:nvSpPr>
        <p:spPr>
          <a:xfrm>
            <a:off x="7348347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5"/>
          </p:nvPr>
        </p:nvSpPr>
        <p:spPr>
          <a:xfrm>
            <a:off x="9677674" y="1710000"/>
            <a:ext cx="21492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6"/>
          </p:nvPr>
        </p:nvSpPr>
        <p:spPr>
          <a:xfrm>
            <a:off x="360874" y="910800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ꟷ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543FD28-750A-49D4-8B79-EABFDD725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97719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18" imgW="138" imgH="138" progId="TCLayout.ActiveDocument.1">
                  <p:embed/>
                </p:oleObj>
              </mc:Choice>
              <mc:Fallback>
                <p:oleObj name="think-cell Slide" r:id="rId18" imgW="138" imgH="1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543FD28-750A-49D4-8B79-EABFDD725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13" name="Google Shape;13;p35"/>
          <p:cNvGrpSpPr/>
          <p:nvPr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Google Shape;14;p35"/>
            <p:cNvCxnSpPr/>
            <p:nvPr/>
          </p:nvCxnSpPr>
          <p:spPr>
            <a:xfrm>
              <a:off x="-256200" y="1710267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35"/>
            <p:cNvCxnSpPr/>
            <p:nvPr/>
          </p:nvCxnSpPr>
          <p:spPr>
            <a:xfrm>
              <a:off x="-256200" y="6143820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35"/>
            <p:cNvCxnSpPr/>
            <p:nvPr/>
          </p:nvCxnSpPr>
          <p:spPr>
            <a:xfrm>
              <a:off x="-256200" y="342635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35"/>
            <p:cNvCxnSpPr/>
            <p:nvPr/>
          </p:nvCxnSpPr>
          <p:spPr>
            <a:xfrm>
              <a:off x="-256200" y="5714470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" name="Google Shape;18;p35"/>
            <p:cNvSpPr txBox="1"/>
            <p:nvPr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4.78cm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5"/>
            <p:cNvSpPr txBox="1"/>
            <p:nvPr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5"/>
            <p:cNvSpPr txBox="1"/>
            <p:nvPr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6.35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5"/>
            <p:cNvSpPr txBox="1"/>
            <p:nvPr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5"/>
            <p:cNvSpPr txBox="1"/>
            <p:nvPr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361588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" name="Google Shape;24;p35"/>
            <p:cNvSpPr txBox="1"/>
            <p:nvPr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Bottom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5"/>
            <p:cNvSpPr txBox="1"/>
            <p:nvPr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Top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5"/>
            <p:cNvSpPr txBox="1"/>
            <p:nvPr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Left Margin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5"/>
            <p:cNvSpPr txBox="1"/>
            <p:nvPr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Right Margin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28;p35"/>
            <p:cNvCxnSpPr/>
            <p:nvPr/>
          </p:nvCxnSpPr>
          <p:spPr>
            <a:xfrm>
              <a:off x="6096000" y="-363357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29;p35"/>
            <p:cNvSpPr txBox="1"/>
            <p:nvPr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Middle </a:t>
              </a:r>
              <a:b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0cm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5"/>
            <p:cNvSpPr txBox="1"/>
            <p:nvPr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31;p35"/>
            <p:cNvCxnSpPr/>
            <p:nvPr/>
          </p:nvCxnSpPr>
          <p:spPr>
            <a:xfrm>
              <a:off x="6000389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35"/>
            <p:cNvCxnSpPr/>
            <p:nvPr/>
          </p:nvCxnSpPr>
          <p:spPr>
            <a:xfrm>
              <a:off x="6190362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" name="Google Shape;33;p35"/>
            <p:cNvSpPr txBox="1"/>
            <p:nvPr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" name="Google Shape;34;p35"/>
            <p:cNvCxnSpPr/>
            <p:nvPr/>
          </p:nvCxnSpPr>
          <p:spPr>
            <a:xfrm>
              <a:off x="11836111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35"/>
            <p:cNvCxnSpPr/>
            <p:nvPr/>
          </p:nvCxnSpPr>
          <p:spPr>
            <a:xfrm>
              <a:off x="-256200" y="43082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" name="Google Shape;36;p35"/>
            <p:cNvSpPr txBox="1"/>
            <p:nvPr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8.33cm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5"/>
            <p:cNvSpPr txBox="1"/>
            <p:nvPr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Top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5"/>
            <p:cNvSpPr txBox="1"/>
            <p:nvPr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7.54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5"/>
            <p:cNvSpPr txBox="1"/>
            <p:nvPr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Image Bottom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41" name="Google Shape;41;p35"/>
          <p:cNvCxnSpPr/>
          <p:nvPr/>
        </p:nvCxnSpPr>
        <p:spPr>
          <a:xfrm>
            <a:off x="360000" y="6120000"/>
            <a:ext cx="1147416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42;p35"/>
          <p:cNvPicPr preferRelativeResize="0"/>
          <p:nvPr/>
        </p:nvPicPr>
        <p:blipFill rotWithShape="1">
          <a:blip r:embed="rId20">
            <a:alphaModFix/>
          </a:blip>
          <a:srcRect l="4241" b="7302"/>
          <a:stretch/>
        </p:blipFill>
        <p:spPr>
          <a:xfrm>
            <a:off x="357839" y="6336134"/>
            <a:ext cx="822537" cy="331482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5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7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228">
          <p15:clr>
            <a:srgbClr val="F26B43"/>
          </p15:clr>
        </p15:guide>
        <p15:guide id="7" pos="3840">
          <p15:clr>
            <a:srgbClr val="F26B43"/>
          </p15:clr>
        </p15:guide>
        <p15:guide id="8" pos="3782">
          <p15:clr>
            <a:srgbClr val="F26B43"/>
          </p15:clr>
        </p15:guide>
        <p15:guide id="9" pos="3900">
          <p15:clr>
            <a:srgbClr val="F26B43"/>
          </p15:clr>
        </p15:guide>
        <p15:guide id="10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376A233-8A8E-4A0E-AC6E-1942FA849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11387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24" imgW="138" imgH="138" progId="TCLayout.ActiveDocument.1">
                  <p:embed/>
                </p:oleObj>
              </mc:Choice>
              <mc:Fallback>
                <p:oleObj name="think-cell Slide" r:id="rId24" imgW="138" imgH="1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376A233-8A8E-4A0E-AC6E-1942FA849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" name="Google Shape;385;p40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40"/>
          <p:cNvSpPr txBox="1"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40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88" name="Google Shape;388;p40"/>
          <p:cNvGrpSpPr/>
          <p:nvPr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389" name="Google Shape;389;p40"/>
            <p:cNvCxnSpPr/>
            <p:nvPr/>
          </p:nvCxnSpPr>
          <p:spPr>
            <a:xfrm>
              <a:off x="-256200" y="1710267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40"/>
            <p:cNvCxnSpPr/>
            <p:nvPr/>
          </p:nvCxnSpPr>
          <p:spPr>
            <a:xfrm>
              <a:off x="-256200" y="6143820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40"/>
            <p:cNvCxnSpPr/>
            <p:nvPr/>
          </p:nvCxnSpPr>
          <p:spPr>
            <a:xfrm>
              <a:off x="-256200" y="342635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40"/>
            <p:cNvCxnSpPr/>
            <p:nvPr/>
          </p:nvCxnSpPr>
          <p:spPr>
            <a:xfrm>
              <a:off x="-256200" y="5714470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3" name="Google Shape;393;p40"/>
            <p:cNvSpPr txBox="1"/>
            <p:nvPr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4.78cm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 txBox="1"/>
            <p:nvPr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 txBox="1"/>
            <p:nvPr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6.35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 txBox="1"/>
            <p:nvPr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 txBox="1"/>
            <p:nvPr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8" name="Google Shape;398;p40"/>
            <p:cNvCxnSpPr/>
            <p:nvPr/>
          </p:nvCxnSpPr>
          <p:spPr>
            <a:xfrm>
              <a:off x="361588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9" name="Google Shape;399;p40"/>
            <p:cNvSpPr txBox="1"/>
            <p:nvPr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Bottom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 txBox="1"/>
            <p:nvPr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Top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 txBox="1"/>
            <p:nvPr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Left Margin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 txBox="1"/>
            <p:nvPr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Right Margin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3" name="Google Shape;403;p40"/>
            <p:cNvCxnSpPr/>
            <p:nvPr/>
          </p:nvCxnSpPr>
          <p:spPr>
            <a:xfrm>
              <a:off x="6096000" y="-363357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4" name="Google Shape;404;p40"/>
            <p:cNvSpPr txBox="1"/>
            <p:nvPr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Middle </a:t>
              </a:r>
              <a:b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0cm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 txBox="1"/>
            <p:nvPr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6" name="Google Shape;406;p40"/>
            <p:cNvCxnSpPr/>
            <p:nvPr/>
          </p:nvCxnSpPr>
          <p:spPr>
            <a:xfrm>
              <a:off x="6000389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40"/>
            <p:cNvCxnSpPr/>
            <p:nvPr/>
          </p:nvCxnSpPr>
          <p:spPr>
            <a:xfrm>
              <a:off x="6190362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8" name="Google Shape;408;p40"/>
            <p:cNvSpPr txBox="1"/>
            <p:nvPr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" name="Google Shape;409;p40"/>
            <p:cNvCxnSpPr/>
            <p:nvPr/>
          </p:nvCxnSpPr>
          <p:spPr>
            <a:xfrm>
              <a:off x="11836111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40"/>
            <p:cNvCxnSpPr/>
            <p:nvPr/>
          </p:nvCxnSpPr>
          <p:spPr>
            <a:xfrm>
              <a:off x="-256200" y="43082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1" name="Google Shape;411;p40"/>
            <p:cNvSpPr txBox="1"/>
            <p:nvPr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8.33cm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 txBox="1"/>
            <p:nvPr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Top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 txBox="1"/>
            <p:nvPr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7.54 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 txBox="1"/>
            <p:nvPr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Image Bottom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40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416" name="Google Shape;416;p40"/>
          <p:cNvCxnSpPr/>
          <p:nvPr/>
        </p:nvCxnSpPr>
        <p:spPr>
          <a:xfrm>
            <a:off x="360000" y="6120000"/>
            <a:ext cx="1147416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40"/>
          <p:cNvPicPr preferRelativeResize="0"/>
          <p:nvPr/>
        </p:nvPicPr>
        <p:blipFill rotWithShape="1">
          <a:blip r:embed="rId26">
            <a:alphaModFix/>
          </a:blip>
          <a:srcRect l="4241" b="7302"/>
          <a:stretch/>
        </p:blipFill>
        <p:spPr>
          <a:xfrm>
            <a:off x="357839" y="6336134"/>
            <a:ext cx="822537" cy="331482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5" r:id="rId6"/>
    <p:sldLayoutId id="2147483697" r:id="rId7"/>
    <p:sldLayoutId id="2147483698" r:id="rId8"/>
    <p:sldLayoutId id="2147483700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9" r:id="rId16"/>
    <p:sldLayoutId id="2147483713" r:id="rId17"/>
    <p:sldLayoutId id="2147483716" r:id="rId18"/>
    <p:sldLayoutId id="2147483734" r:id="rId19"/>
    <p:sldLayoutId id="214748373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5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7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228">
          <p15:clr>
            <a:srgbClr val="F26B43"/>
          </p15:clr>
        </p15:guide>
        <p15:guide id="7" pos="3840">
          <p15:clr>
            <a:srgbClr val="F26B43"/>
          </p15:clr>
        </p15:guide>
        <p15:guide id="8" pos="3782">
          <p15:clr>
            <a:srgbClr val="F26B43"/>
          </p15:clr>
        </p15:guide>
        <p15:guide id="9" pos="3900">
          <p15:clr>
            <a:srgbClr val="F26B43"/>
          </p15:clr>
        </p15:guide>
        <p15:guide id="10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E9141C7-8BBF-4125-9FE9-BEA0DC0CC8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73015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think-cell Slide" r:id="rId20" imgW="138" imgH="138" progId="TCLayout.ActiveDocument.1">
                  <p:embed/>
                </p:oleObj>
              </mc:Choice>
              <mc:Fallback>
                <p:oleObj name="think-cell Slide" r:id="rId20" imgW="138" imgH="13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E9141C7-8BBF-4125-9FE9-BEA0DC0CC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ft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5" name="Google Shape;235;p37"/>
          <p:cNvCxnSpPr/>
          <p:nvPr/>
        </p:nvCxnSpPr>
        <p:spPr>
          <a:xfrm>
            <a:off x="360000" y="6120000"/>
            <a:ext cx="11474161" cy="0"/>
          </a:xfrm>
          <a:prstGeom prst="straightConnector1">
            <a:avLst/>
          </a:prstGeom>
          <a:noFill/>
          <a:ln w="38100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6" name="Google Shape;236;p37"/>
          <p:cNvGrpSpPr/>
          <p:nvPr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237" name="Google Shape;237;p37"/>
            <p:cNvCxnSpPr/>
            <p:nvPr/>
          </p:nvCxnSpPr>
          <p:spPr>
            <a:xfrm>
              <a:off x="-256200" y="1710267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37"/>
            <p:cNvCxnSpPr/>
            <p:nvPr/>
          </p:nvCxnSpPr>
          <p:spPr>
            <a:xfrm>
              <a:off x="-256200" y="342635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37"/>
            <p:cNvCxnSpPr/>
            <p:nvPr/>
          </p:nvCxnSpPr>
          <p:spPr>
            <a:xfrm>
              <a:off x="-256200" y="5714470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0" name="Google Shape;240;p37"/>
            <p:cNvSpPr txBox="1"/>
            <p:nvPr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4.78cm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7"/>
            <p:cNvSpPr txBox="1"/>
            <p:nvPr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7"/>
            <p:cNvSpPr txBox="1"/>
            <p:nvPr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6.35 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 txBox="1"/>
            <p:nvPr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 txBox="1"/>
            <p:nvPr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15.93 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37"/>
            <p:cNvCxnSpPr/>
            <p:nvPr/>
          </p:nvCxnSpPr>
          <p:spPr>
            <a:xfrm>
              <a:off x="361588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6" name="Google Shape;246;p37"/>
            <p:cNvSpPr txBox="1"/>
            <p:nvPr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Bottom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 txBox="1"/>
            <p:nvPr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Top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 txBox="1"/>
            <p:nvPr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Left Margin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 txBox="1"/>
            <p:nvPr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Right Margin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" name="Google Shape;250;p37"/>
            <p:cNvCxnSpPr/>
            <p:nvPr/>
          </p:nvCxnSpPr>
          <p:spPr>
            <a:xfrm>
              <a:off x="6096000" y="-363357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1" name="Google Shape;251;p37"/>
            <p:cNvSpPr txBox="1"/>
            <p:nvPr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Middle </a:t>
              </a:r>
              <a:b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0cm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 txBox="1"/>
            <p:nvPr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" name="Google Shape;253;p37"/>
            <p:cNvCxnSpPr/>
            <p:nvPr/>
          </p:nvCxnSpPr>
          <p:spPr>
            <a:xfrm>
              <a:off x="6000389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37"/>
            <p:cNvCxnSpPr/>
            <p:nvPr/>
          </p:nvCxnSpPr>
          <p:spPr>
            <a:xfrm>
              <a:off x="6190362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5" name="Google Shape;255;p37"/>
            <p:cNvSpPr txBox="1"/>
            <p:nvPr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0.26cm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Google Shape;256;p37"/>
            <p:cNvCxnSpPr/>
            <p:nvPr/>
          </p:nvCxnSpPr>
          <p:spPr>
            <a:xfrm>
              <a:off x="11836111" y="-265725"/>
              <a:ext cx="0" cy="18000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37"/>
            <p:cNvCxnSpPr/>
            <p:nvPr/>
          </p:nvCxnSpPr>
          <p:spPr>
            <a:xfrm>
              <a:off x="-256200" y="430824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8" name="Google Shape;258;p37"/>
            <p:cNvSpPr txBox="1"/>
            <p:nvPr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8.33cm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 txBox="1"/>
            <p:nvPr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Top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0" name="Google Shape;260;p37"/>
            <p:cNvCxnSpPr/>
            <p:nvPr/>
          </p:nvCxnSpPr>
          <p:spPr>
            <a:xfrm>
              <a:off x="-256200" y="6145408"/>
              <a:ext cx="180000" cy="0"/>
            </a:xfrm>
            <a:prstGeom prst="straightConnector1">
              <a:avLst/>
            </a:prstGeom>
            <a:noFill/>
            <a:ln w="9525" cap="flat" cmpd="sng">
              <a:solidFill>
                <a:srgbClr val="F2DA6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1" name="Google Shape;261;p37"/>
            <p:cNvSpPr txBox="1"/>
            <p:nvPr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7.54 cm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7"/>
            <p:cNvSpPr txBox="1"/>
            <p:nvPr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Image Bottom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Google Shape;263;p37"/>
          <p:cNvPicPr preferRelativeResize="0"/>
          <p:nvPr/>
        </p:nvPicPr>
        <p:blipFill rotWithShape="1">
          <a:blip r:embed="rId22">
            <a:alphaModFix/>
          </a:blip>
          <a:srcRect l="4241" b="7302"/>
          <a:stretch/>
        </p:blipFill>
        <p:spPr>
          <a:xfrm>
            <a:off x="357839" y="6336134"/>
            <a:ext cx="822537" cy="331482"/>
          </a:xfrm>
          <a:prstGeom prst="rect">
            <a:avLst/>
          </a:prstGeom>
          <a:solidFill>
            <a:srgbClr val="20CFF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227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5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7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228">
          <p15:clr>
            <a:srgbClr val="F26B43"/>
          </p15:clr>
        </p15:guide>
        <p15:guide id="7" pos="3840">
          <p15:clr>
            <a:srgbClr val="F26B43"/>
          </p15:clr>
        </p15:guide>
        <p15:guide id="8" pos="3782">
          <p15:clr>
            <a:srgbClr val="F26B43"/>
          </p15:clr>
        </p15:guide>
        <p15:guide id="9" pos="3900">
          <p15:clr>
            <a:srgbClr val="F26B43"/>
          </p15:clr>
        </p15:guide>
        <p15:guide id="10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11" Type="http://schemas.openxmlformats.org/officeDocument/2006/relationships/image" Target="../media/image28.gi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7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jp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sv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9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slideLayout" Target="../slideLayouts/slideLayout31.xml"/><Relationship Id="rId7" Type="http://schemas.openxmlformats.org/officeDocument/2006/relationships/hyperlink" Target="https://t.sidekickopen84.com/s3t/c/5/f18dQhb0S7kF8c7LfkW1x1Wk359hl3kW7_k2841CXdp3VP19yY56RzdSW2dykf86ggx3y101?te=W3R5hFj4cm2zwW4cKgQM3JFx41W3Hf8kH3GGYWVW3_rjGL4fFMxLW3LY3Zz2r7mlDW2RH--J3j6vGdW3R6rm23M61CfW4hMnM03ZSB2SW1P-P5G3K9FHZW3K73r71S573QW3H4Ncr22X_4YW1GbkgD1WZj8BW1XlTbS22XFSHF3H3XLVNJV01&amp;si=8000000004823517&amp;pi=a001bcea-ef47-4e13-dca9-0b6c450cb196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2.gi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jp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6.xml"/><Relationship Id="rId16" Type="http://schemas.openxmlformats.org/officeDocument/2006/relationships/image" Target="../media/image3.jp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D7F919F-7264-43F5-AA10-AF1F5DAC1A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6328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D7F919F-7264-43F5-AA10-AF1F5DAC1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" name="Google Shape;608;p1"/>
          <p:cNvSpPr txBox="1"/>
          <p:nvPr/>
        </p:nvSpPr>
        <p:spPr>
          <a:xfrm>
            <a:off x="10075864" y="4812632"/>
            <a:ext cx="1731126" cy="176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>
            <a:spLocks noGrp="1"/>
          </p:cNvSpPr>
          <p:nvPr>
            <p:ph type="ctrTitle"/>
          </p:nvPr>
        </p:nvSpPr>
        <p:spPr>
          <a:xfrm>
            <a:off x="359999" y="1490400"/>
            <a:ext cx="4851193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dirty="0"/>
              <a:t>You’re Doing it Wrong!</a:t>
            </a:r>
            <a:endParaRPr b="1" dirty="0"/>
          </a:p>
        </p:txBody>
      </p:sp>
      <p:sp>
        <p:nvSpPr>
          <p:cNvPr id="611" name="Google Shape;611;p1"/>
          <p:cNvSpPr txBox="1">
            <a:spLocks noGrp="1"/>
          </p:cNvSpPr>
          <p:nvPr>
            <p:ph type="subTitle" idx="1"/>
          </p:nvPr>
        </p:nvSpPr>
        <p:spPr>
          <a:xfrm>
            <a:off x="359999" y="3708000"/>
            <a:ext cx="4620373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dirty="0"/>
              <a:t>Top Mistakes You're Making with Your Cadences and How to Fix Them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lang="en-US"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200" b="1" dirty="0"/>
              <a:t>May 2022</a:t>
            </a:r>
            <a:endParaRPr sz="1200" b="1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40A36C9-0BF6-27AF-6A72-27D4C3C9C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99" y="6150942"/>
            <a:ext cx="1916704" cy="426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10</a:t>
            </a:fld>
            <a:endParaRPr lang="en-US" sz="1000" dirty="0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EBC91898-3391-4550-A06B-03AD0D9E7F38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Tx/>
              <a:buFontTx/>
              <a:buNone/>
              <a:defRPr/>
            </a:pPr>
            <a:fld id="{4034BEE3-566C-4068-A777-C3A4762E861B}" type="slidenum">
              <a:rPr lang="en-GB" sz="1000" kern="120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n-GB" sz="1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EA334-D111-A0B2-BEC7-CAC0C4E78F2F}"/>
              </a:ext>
            </a:extLst>
          </p:cNvPr>
          <p:cNvSpPr txBox="1"/>
          <p:nvPr/>
        </p:nvSpPr>
        <p:spPr>
          <a:xfrm>
            <a:off x="5662505" y="1103948"/>
            <a:ext cx="5482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15B73-B24D-20A5-12E8-377EC55088AD}"/>
              </a:ext>
            </a:extLst>
          </p:cNvPr>
          <p:cNvSpPr txBox="1"/>
          <p:nvPr/>
        </p:nvSpPr>
        <p:spPr>
          <a:xfrm>
            <a:off x="4933378" y="4700028"/>
            <a:ext cx="20573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Calls Logged </a:t>
            </a:r>
            <a:r>
              <a:rPr lang="en-US" sz="1200" i="1" dirty="0"/>
              <a:t>1 Month Ago</a:t>
            </a:r>
            <a:r>
              <a:rPr lang="en-US" sz="1200" dirty="0"/>
              <a:t>: </a:t>
            </a:r>
            <a:r>
              <a:rPr lang="en-US" sz="1200" b="1" dirty="0"/>
              <a:t>13</a:t>
            </a:r>
          </a:p>
          <a:p>
            <a:r>
              <a:rPr lang="en-US" sz="1200" dirty="0"/>
              <a:t>Calls Logged </a:t>
            </a:r>
            <a:r>
              <a:rPr lang="en-US" sz="1200" i="1" dirty="0"/>
              <a:t>Last Week</a:t>
            </a:r>
            <a:r>
              <a:rPr lang="en-US" sz="1200" dirty="0"/>
              <a:t>: </a:t>
            </a:r>
            <a:r>
              <a:rPr lang="en-US" sz="1200" b="1" dirty="0"/>
              <a:t>553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2E8011-EA63-A08D-7154-AC3793EF7743}"/>
              </a:ext>
            </a:extLst>
          </p:cNvPr>
          <p:cNvCxnSpPr>
            <a:cxnSpLocks/>
          </p:cNvCxnSpPr>
          <p:nvPr/>
        </p:nvCxnSpPr>
        <p:spPr>
          <a:xfrm>
            <a:off x="8153799" y="1525624"/>
            <a:ext cx="0" cy="338328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75ACB-2FB8-36A8-6E40-A0E3343CD1C3}"/>
              </a:ext>
            </a:extLst>
          </p:cNvPr>
          <p:cNvGrpSpPr/>
          <p:nvPr/>
        </p:nvGrpSpPr>
        <p:grpSpPr>
          <a:xfrm>
            <a:off x="1295497" y="1341441"/>
            <a:ext cx="2758198" cy="3932748"/>
            <a:chOff x="380497" y="1785430"/>
            <a:chExt cx="2758198" cy="393274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2A8137-248F-ADE0-0EDF-68877721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0034" y="1785430"/>
              <a:ext cx="956361" cy="126250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74EF7F-DA1A-3D4F-F5C8-5BBA2C1DC469}"/>
                </a:ext>
              </a:extLst>
            </p:cNvPr>
            <p:cNvSpPr txBox="1"/>
            <p:nvPr/>
          </p:nvSpPr>
          <p:spPr>
            <a:xfrm>
              <a:off x="380497" y="3133328"/>
              <a:ext cx="2758198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accent6">
                      <a:lumMod val="50000"/>
                    </a:schemeClr>
                  </a:solidFill>
                </a:rPr>
                <a:t>18X</a:t>
              </a:r>
              <a:r>
                <a:rPr lang="en-US" sz="48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more effective</a:t>
              </a: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than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CC7D59-025A-48F1-5A82-458A7CC3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0034" y="4985542"/>
              <a:ext cx="739119" cy="73263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E2591-60C1-4745-7516-D59AACEE8DAA}"/>
              </a:ext>
            </a:extLst>
          </p:cNvPr>
          <p:cNvGrpSpPr/>
          <p:nvPr/>
        </p:nvGrpSpPr>
        <p:grpSpPr>
          <a:xfrm>
            <a:off x="3643454" y="1411272"/>
            <a:ext cx="199929" cy="3578578"/>
            <a:chOff x="4071215" y="1759316"/>
            <a:chExt cx="199929" cy="357857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5EDD5B-09A2-73F1-53F8-D5D855F812B4}"/>
                </a:ext>
              </a:extLst>
            </p:cNvPr>
            <p:cNvCxnSpPr>
              <a:cxnSpLocks/>
            </p:cNvCxnSpPr>
            <p:nvPr/>
          </p:nvCxnSpPr>
          <p:spPr>
            <a:xfrm>
              <a:off x="4082005" y="1759316"/>
              <a:ext cx="0" cy="357857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AC14712-6D0D-0615-198A-51ED3C6E7E3F}"/>
                </a:ext>
              </a:extLst>
            </p:cNvPr>
            <p:cNvSpPr/>
            <p:nvPr/>
          </p:nvSpPr>
          <p:spPr>
            <a:xfrm rot="5400000">
              <a:off x="4007207" y="3448641"/>
              <a:ext cx="327946" cy="199929"/>
            </a:xfrm>
            <a:prstGeom prst="triangle">
              <a:avLst/>
            </a:prstGeom>
            <a:solidFill>
              <a:schemeClr val="tx1"/>
            </a:solidFill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59AF41-76AD-F8C7-44DD-AB128F3C6375}"/>
              </a:ext>
            </a:extLst>
          </p:cNvPr>
          <p:cNvCxnSpPr>
            <a:cxnSpLocks/>
          </p:cNvCxnSpPr>
          <p:nvPr/>
        </p:nvCxnSpPr>
        <p:spPr>
          <a:xfrm flipH="1">
            <a:off x="4068819" y="3217264"/>
            <a:ext cx="794639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1719BC4-0183-DC57-94F8-577CF9A80BCA}"/>
              </a:ext>
            </a:extLst>
          </p:cNvPr>
          <p:cNvSpPr txBox="1"/>
          <p:nvPr/>
        </p:nvSpPr>
        <p:spPr>
          <a:xfrm>
            <a:off x="9881371" y="1113761"/>
            <a:ext cx="8431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LinkedIn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6F00D8-D2BC-3A8E-0FD9-36C1742E3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109" y="1407514"/>
            <a:ext cx="1943703" cy="17490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F6B3FC-A0D1-3157-D2E9-6872C91B4549}"/>
              </a:ext>
            </a:extLst>
          </p:cNvPr>
          <p:cNvSpPr txBox="1"/>
          <p:nvPr/>
        </p:nvSpPr>
        <p:spPr>
          <a:xfrm>
            <a:off x="5624035" y="3305345"/>
            <a:ext cx="6251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Phone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12C557-9640-F20C-11D8-F4C948398131}"/>
              </a:ext>
            </a:extLst>
          </p:cNvPr>
          <p:cNvSpPr txBox="1"/>
          <p:nvPr/>
        </p:nvSpPr>
        <p:spPr>
          <a:xfrm>
            <a:off x="10025899" y="3315158"/>
            <a:ext cx="5541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Video</a:t>
            </a:r>
          </a:p>
        </p:txBody>
      </p:sp>
      <p:pic>
        <p:nvPicPr>
          <p:cNvPr id="32" name="Google Shape;924;p17">
            <a:extLst>
              <a:ext uri="{FF2B5EF4-FFF2-40B4-BE49-F238E27FC236}">
                <a16:creationId xmlns:a16="http://schemas.microsoft.com/office/drawing/2014/main" id="{460C6F50-276E-71CD-4CD8-98AC0F233C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80020" y="3758439"/>
            <a:ext cx="4109394" cy="8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Standard video 101">
            <a:extLst>
              <a:ext uri="{FF2B5EF4-FFF2-40B4-BE49-F238E27FC236}">
                <a16:creationId xmlns:a16="http://schemas.microsoft.com/office/drawing/2014/main" id="{8340673D-6A89-FA66-BAE0-E70E06311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82" y="3845725"/>
            <a:ext cx="1518761" cy="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Mintel Standard">
            <a:extLst>
              <a:ext uri="{FF2B5EF4-FFF2-40B4-BE49-F238E27FC236}">
                <a16:creationId xmlns:a16="http://schemas.microsoft.com/office/drawing/2014/main" id="{15D3F5E8-8164-EDFB-C10A-4C4188E2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60" y="3842826"/>
            <a:ext cx="1523915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F956C4-3510-1E5E-F978-99C6BA03BEAE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3: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Only utilizing 1 or 2 channels of communication in your cadences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ECBBAB-CF1C-93D0-1FFF-CD5BBC6337A5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Implement (and track) </a:t>
            </a:r>
            <a:r>
              <a:rPr lang="en-US" sz="2400" b="1" dirty="0">
                <a:solidFill>
                  <a:schemeClr val="tx1"/>
                </a:solidFill>
              </a:rPr>
              <a:t>4 channels of communication </a:t>
            </a:r>
            <a:r>
              <a:rPr lang="en-US" sz="2400" dirty="0">
                <a:solidFill>
                  <a:schemeClr val="tx1"/>
                </a:solidFill>
              </a:rPr>
              <a:t>in Cadences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D3439C-0DB4-FC8C-9CB5-A2091D924BD7}"/>
              </a:ext>
            </a:extLst>
          </p:cNvPr>
          <p:cNvGrpSpPr/>
          <p:nvPr/>
        </p:nvGrpSpPr>
        <p:grpSpPr>
          <a:xfrm>
            <a:off x="4068819" y="1836425"/>
            <a:ext cx="3786477" cy="1039831"/>
            <a:chOff x="3144577" y="1806937"/>
            <a:chExt cx="3786477" cy="103983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4E35DE-3B00-D4B2-2FD6-7156DCA56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4577" y="1806937"/>
              <a:ext cx="3786477" cy="103983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C83A8A-3C4D-F127-208E-4270BE925F4F}"/>
                </a:ext>
              </a:extLst>
            </p:cNvPr>
            <p:cNvSpPr/>
            <p:nvPr/>
          </p:nvSpPr>
          <p:spPr>
            <a:xfrm>
              <a:off x="3144577" y="1806937"/>
              <a:ext cx="503879" cy="113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D80219-D4AB-BB63-9B4A-456C01A72911}"/>
              </a:ext>
            </a:extLst>
          </p:cNvPr>
          <p:cNvSpPr/>
          <p:nvPr/>
        </p:nvSpPr>
        <p:spPr>
          <a:xfrm>
            <a:off x="207403" y="1836425"/>
            <a:ext cx="1617634" cy="29574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Utilizing 4 channels increases reply rates by +77% to 91%</a:t>
            </a: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E1E62F14-C2D0-105C-5DDD-29F30DFB4A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11</a:t>
            </a:fld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57C45-E73F-EE6D-DC83-F508326C9A68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4: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Not consistently A/B testing or testing multiple changes at once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2417C-B612-AF60-6129-B705A25E9D73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b="1" dirty="0">
                <a:solidFill>
                  <a:schemeClr val="tx1"/>
                </a:solidFill>
              </a:rPr>
              <a:t>Consistently A/B test</a:t>
            </a:r>
            <a:r>
              <a:rPr lang="en-US" sz="2400" dirty="0">
                <a:solidFill>
                  <a:schemeClr val="tx1"/>
                </a:solidFill>
              </a:rPr>
              <a:t>, isolating a </a:t>
            </a:r>
            <a:r>
              <a:rPr lang="en-US" sz="2400" b="1" dirty="0">
                <a:solidFill>
                  <a:schemeClr val="tx1"/>
                </a:solidFill>
              </a:rPr>
              <a:t>single variable </a:t>
            </a:r>
            <a:r>
              <a:rPr lang="en-US" sz="2400" dirty="0">
                <a:solidFill>
                  <a:schemeClr val="tx1"/>
                </a:solidFill>
              </a:rPr>
              <a:t>to clearly understand 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Google Shape;326;p5">
            <a:extLst>
              <a:ext uri="{FF2B5EF4-FFF2-40B4-BE49-F238E27FC236}">
                <a16:creationId xmlns:a16="http://schemas.microsoft.com/office/drawing/2014/main" id="{8DBF381A-CA11-21FA-20B8-4B7AD7EF7C5E}"/>
              </a:ext>
            </a:extLst>
          </p:cNvPr>
          <p:cNvSpPr txBox="1">
            <a:spLocks/>
          </p:cNvSpPr>
          <p:nvPr/>
        </p:nvSpPr>
        <p:spPr>
          <a:xfrm>
            <a:off x="3187082" y="1189268"/>
            <a:ext cx="8401699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Subject lines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 impact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 rates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Test adding dynamic fields, CTAs, Questions, familiar vs. formal tone, questions, etc.</a:t>
            </a:r>
          </a:p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Email body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 impact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reply rates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Short vs. long, value add vs. challenger, aggressive vs. passive, industry specific vs. generic, data driven, casual vs. formal, include/exclude pricing, etc. </a:t>
            </a:r>
          </a:p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Cadence structure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 impact to both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 and reply rates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Toggle on/off an entire step, automate vs. manual, new thread vs. threaded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Note: Be careful if trying to test the </a:t>
            </a:r>
            <a:r>
              <a:rPr lang="en-US" b="1" i="1" dirty="0">
                <a:solidFill>
                  <a:schemeClr val="tx1"/>
                </a:solidFill>
              </a:rPr>
              <a:t>order</a:t>
            </a:r>
            <a:r>
              <a:rPr lang="en-US" i="1" dirty="0">
                <a:solidFill>
                  <a:schemeClr val="tx1"/>
                </a:solidFill>
              </a:rPr>
              <a:t> of steps within a cadence via an A/B test.  Typically best practice is to test this via a separate cadence load as it can be difficult to manage contacts through the steps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Attachments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 impact to both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 and reply rates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Include/exclude attachments, include/exclude links, include/exclude videos, longer attachments vs. one pagers, value add vs. capabilities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3C62AF-8BAF-787C-F3AA-04AC08DEBDC3}"/>
              </a:ext>
            </a:extLst>
          </p:cNvPr>
          <p:cNvSpPr/>
          <p:nvPr/>
        </p:nvSpPr>
        <p:spPr>
          <a:xfrm>
            <a:off x="352459" y="1090794"/>
            <a:ext cx="2603806" cy="41965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A/B tests are arguably the </a:t>
            </a:r>
            <a:r>
              <a:rPr lang="en-US" b="1" dirty="0"/>
              <a:t>single most important </a:t>
            </a:r>
            <a:r>
              <a:rPr lang="en-US" dirty="0"/>
              <a:t>capability within Salesloft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 sure to </a:t>
            </a:r>
            <a:r>
              <a:rPr lang="en-US" b="1" dirty="0"/>
              <a:t>consistently test </a:t>
            </a:r>
            <a:r>
              <a:rPr lang="en-US" dirty="0"/>
              <a:t>to refresh messaging and stay relevant in the marketplace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Isolate </a:t>
            </a:r>
            <a:r>
              <a:rPr lang="en-US" b="1" dirty="0"/>
              <a:t>one variable at a 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Here are some thought starters on tests to run …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CDD589-BF0A-F4EC-043F-2CD8E9C3C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4E9A9DD-38FE-11A1-954A-5F8D6E21A3EC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5: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 standardized cadence review process</a:t>
            </a: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12</a:t>
            </a:fld>
            <a:endParaRPr lang="en-US" sz="1000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D591552-0420-4589-97E6-5FCDEA45F53D}"/>
              </a:ext>
            </a:extLst>
          </p:cNvPr>
          <p:cNvSpPr txBox="1">
            <a:spLocks/>
          </p:cNvSpPr>
          <p:nvPr/>
        </p:nvSpPr>
        <p:spPr>
          <a:xfrm>
            <a:off x="248575" y="1101894"/>
            <a:ext cx="11577788" cy="396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purpose of the cadence committee is to </a:t>
            </a:r>
            <a:r>
              <a:rPr lang="en-US" sz="1600" dirty="0"/>
              <a:t>address any outstanding concerns, trends, or areas for improvement within the existing team cadence ecosystem in an effort 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increase adoption and effectiveness of outreach</a:t>
            </a:r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EBC91898-3391-4550-A06B-03AD0D9E7F38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Tx/>
              <a:buFontTx/>
              <a:buNone/>
              <a:defRPr/>
            </a:pPr>
            <a:fld id="{4034BEE3-566C-4068-A777-C3A4762E861B}" type="slidenum">
              <a:rPr lang="en-GB" sz="1000" kern="120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  <a:defRPr/>
              </a:pPr>
              <a:t>12</a:t>
            </a:fld>
            <a:endParaRPr lang="en-GB" sz="1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575AA-5388-5192-839B-C4FE37DDF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915" y="2960974"/>
            <a:ext cx="2179370" cy="505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1D52DA-7EFC-DEF2-C9D4-815675365874}"/>
              </a:ext>
            </a:extLst>
          </p:cNvPr>
          <p:cNvSpPr txBox="1"/>
          <p:nvPr/>
        </p:nvSpPr>
        <p:spPr>
          <a:xfrm>
            <a:off x="3305579" y="1986931"/>
            <a:ext cx="242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Review cadence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activity &amp;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3E870-2BE2-8182-EDF3-2166BB99CF75}"/>
              </a:ext>
            </a:extLst>
          </p:cNvPr>
          <p:cNvSpPr txBox="1"/>
          <p:nvPr/>
        </p:nvSpPr>
        <p:spPr>
          <a:xfrm>
            <a:off x="3346257" y="3958456"/>
            <a:ext cx="2261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Review cadence KPIs with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Identify areas that are working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Identify steps that you want to A/B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Align on A/B tests to put into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A0F235-4344-FD32-428B-3282CC921B61}"/>
              </a:ext>
            </a:extLst>
          </p:cNvPr>
          <p:cNvSpPr txBox="1"/>
          <p:nvPr/>
        </p:nvSpPr>
        <p:spPr>
          <a:xfrm>
            <a:off x="6027128" y="1986931"/>
            <a:ext cx="272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Highlight A/B test results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&amp; cadence updates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E817C5-1CFA-9A28-37B4-4C97412456AE}"/>
              </a:ext>
            </a:extLst>
          </p:cNvPr>
          <p:cNvSpPr txBox="1"/>
          <p:nvPr/>
        </p:nvSpPr>
        <p:spPr>
          <a:xfrm>
            <a:off x="6089161" y="3982786"/>
            <a:ext cx="2661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Review current A/B tests in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Highlight any changes that are recommended as a result of these tests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E52BBB-38EB-52C1-8386-2BBFD6231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520" y="2534839"/>
            <a:ext cx="2293046" cy="128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27C6A5-E213-A729-85B4-7915AD8F140C}"/>
              </a:ext>
            </a:extLst>
          </p:cNvPr>
          <p:cNvSpPr txBox="1"/>
          <p:nvPr/>
        </p:nvSpPr>
        <p:spPr>
          <a:xfrm>
            <a:off x="9537736" y="1944379"/>
            <a:ext cx="16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Plan future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enhancements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4332C-A705-2D6E-A4A2-455874F53713}"/>
              </a:ext>
            </a:extLst>
          </p:cNvPr>
          <p:cNvSpPr txBox="1"/>
          <p:nvPr/>
        </p:nvSpPr>
        <p:spPr>
          <a:xfrm>
            <a:off x="9216259" y="3943794"/>
            <a:ext cx="26617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Collect team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Share ride-along feedback &amp;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Align on new cadence launches and priorities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1A101F-2A27-D09A-5CC4-B64B7AF1D6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3137" y="2534839"/>
            <a:ext cx="2293046" cy="128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A7D3E7-EA18-61FF-2792-E638E05D496B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Implement structure &amp; process via a </a:t>
            </a:r>
            <a:r>
              <a:rPr lang="en-US" sz="2400" b="1" dirty="0">
                <a:solidFill>
                  <a:schemeClr val="tx1"/>
                </a:solidFill>
              </a:rPr>
              <a:t>cadence committee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672494E-7B83-D67B-FFA6-775799EFDD96}"/>
              </a:ext>
            </a:extLst>
          </p:cNvPr>
          <p:cNvSpPr/>
          <p:nvPr/>
        </p:nvSpPr>
        <p:spPr>
          <a:xfrm>
            <a:off x="313944" y="2018381"/>
            <a:ext cx="2822448" cy="32164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Include </a:t>
            </a:r>
            <a:r>
              <a:rPr lang="en-US" b="1" dirty="0"/>
              <a:t>sales managers </a:t>
            </a:r>
            <a:r>
              <a:rPr lang="en-US" b="1" i="1" dirty="0"/>
              <a:t>AND </a:t>
            </a:r>
            <a:r>
              <a:rPr lang="en-US" b="1" dirty="0"/>
              <a:t>account reps</a:t>
            </a:r>
            <a:r>
              <a:rPr lang="en-US" dirty="0"/>
              <a:t> in the committee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 more than </a:t>
            </a:r>
            <a:r>
              <a:rPr lang="en-US" b="1" dirty="0"/>
              <a:t>5 committee members</a:t>
            </a:r>
            <a:r>
              <a:rPr lang="en-US" dirty="0"/>
              <a:t> (they can rotate)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Make sure you meet </a:t>
            </a:r>
            <a:r>
              <a:rPr lang="en-US" b="1" dirty="0"/>
              <a:t>at least monthly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1ECD244-ACC1-8B0F-F568-10106F26D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13</a:t>
            </a:fld>
            <a:endParaRPr lang="en-US" sz="1000" dirty="0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EBC91898-3391-4550-A06B-03AD0D9E7F38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Tx/>
              <a:buFontTx/>
              <a:buNone/>
              <a:defRPr/>
            </a:pPr>
            <a:fld id="{4034BEE3-566C-4068-A777-C3A4762E861B}" type="slidenum">
              <a:rPr lang="en-GB" sz="1000" kern="120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  <a:defRPr/>
              </a:pPr>
              <a:t>13</a:t>
            </a:fld>
            <a:endParaRPr lang="en-GB" sz="1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4F289-A9FC-8111-1E7C-2831A4D64FCE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6: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Not adding new contacts to your cadence </a:t>
            </a:r>
            <a:r>
              <a:rPr lang="en-US" sz="2400" b="1" dirty="0">
                <a:solidFill>
                  <a:schemeClr val="tx1"/>
                </a:solidFill>
              </a:rPr>
              <a:t>every day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22AF-C318-1934-1DBF-6E3A9E5872AC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Set &amp; execute against </a:t>
            </a:r>
            <a:r>
              <a:rPr lang="en-US" sz="2400" b="1" dirty="0">
                <a:solidFill>
                  <a:schemeClr val="tx1"/>
                </a:solidFill>
              </a:rPr>
              <a:t>daily</a:t>
            </a:r>
            <a:r>
              <a:rPr lang="en-US" sz="2400" dirty="0">
                <a:solidFill>
                  <a:schemeClr val="tx1"/>
                </a:solidFill>
              </a:rPr>
              <a:t> targets for new contacts, emails, calls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FF528-37A0-14A9-60AE-4F1121FB0582}"/>
              </a:ext>
            </a:extLst>
          </p:cNvPr>
          <p:cNvSpPr txBox="1"/>
          <p:nvPr/>
        </p:nvSpPr>
        <p:spPr>
          <a:xfrm>
            <a:off x="1176958" y="2104138"/>
            <a:ext cx="1751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20+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New Contacts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per day</a:t>
            </a:r>
          </a:p>
          <a:p>
            <a:pPr algn="ctr"/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13" name="Graphic 12" descr="Email outline">
            <a:extLst>
              <a:ext uri="{FF2B5EF4-FFF2-40B4-BE49-F238E27FC236}">
                <a16:creationId xmlns:a16="http://schemas.microsoft.com/office/drawing/2014/main" id="{D42BC405-CBB6-6536-AD95-43DD88C8B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47314" y="2858858"/>
            <a:ext cx="999372" cy="999372"/>
          </a:xfrm>
          <a:prstGeom prst="rect">
            <a:avLst/>
          </a:prstGeom>
        </p:spPr>
      </p:pic>
      <p:pic>
        <p:nvPicPr>
          <p:cNvPr id="14" name="Graphic 13" descr="Receiver outline">
            <a:extLst>
              <a:ext uri="{FF2B5EF4-FFF2-40B4-BE49-F238E27FC236}">
                <a16:creationId xmlns:a16="http://schemas.microsoft.com/office/drawing/2014/main" id="{897FF55F-663B-616A-59B1-0DCA1BD79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966319" y="2858858"/>
            <a:ext cx="999372" cy="9993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6294D6-CD1F-19FF-849F-E1D677C02205}"/>
              </a:ext>
            </a:extLst>
          </p:cNvPr>
          <p:cNvSpPr txBox="1"/>
          <p:nvPr/>
        </p:nvSpPr>
        <p:spPr>
          <a:xfrm>
            <a:off x="3435657" y="2104138"/>
            <a:ext cx="16618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30+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Emails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per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2E89D-0861-CECC-DDEE-358BAF6E5627}"/>
              </a:ext>
            </a:extLst>
          </p:cNvPr>
          <p:cNvSpPr txBox="1"/>
          <p:nvPr/>
        </p:nvSpPr>
        <p:spPr>
          <a:xfrm>
            <a:off x="5604712" y="2104138"/>
            <a:ext cx="1828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10+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Phone Calls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per day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E9B2570-ACCB-DD56-6DBF-1197AF8006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4746" y="2855522"/>
            <a:ext cx="1149278" cy="99937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012793-1B2B-C330-2651-25FDDA364CE5}"/>
              </a:ext>
            </a:extLst>
          </p:cNvPr>
          <p:cNvSpPr/>
          <p:nvPr/>
        </p:nvSpPr>
        <p:spPr>
          <a:xfrm>
            <a:off x="8176334" y="1127465"/>
            <a:ext cx="3056493" cy="4054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Countless reps call out the </a:t>
            </a:r>
            <a:r>
              <a:rPr lang="en-US" b="1" dirty="0"/>
              <a:t>pain of having to complete too many steps on a given day </a:t>
            </a:r>
            <a:r>
              <a:rPr lang="en-US" dirty="0"/>
              <a:t>(i.e. phone calls)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is often a result of </a:t>
            </a:r>
            <a:r>
              <a:rPr lang="en-US" b="1" dirty="0"/>
              <a:t>batch loading</a:t>
            </a:r>
            <a:r>
              <a:rPr lang="en-US" dirty="0"/>
              <a:t> contacts to a cadence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It’s </a:t>
            </a:r>
            <a:r>
              <a:rPr lang="en-US" b="1" dirty="0"/>
              <a:t>essential to set a daily pace and stick to it </a:t>
            </a:r>
            <a:r>
              <a:rPr lang="en-US" dirty="0"/>
              <a:t>to make sure you are completing all steps on time and maximizing your chances of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84B2A-5741-8568-1495-CE9DB8068106}"/>
              </a:ext>
            </a:extLst>
          </p:cNvPr>
          <p:cNvSpPr txBox="1"/>
          <p:nvPr/>
        </p:nvSpPr>
        <p:spPr>
          <a:xfrm>
            <a:off x="3032565" y="15095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Example Daily Pacing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C579DC6-5C53-F402-717C-FAAE8CA9FB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14</a:t>
            </a:fld>
            <a:endParaRPr lang="en-US" sz="1000" dirty="0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EBC91898-3391-4550-A06B-03AD0D9E7F38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Tx/>
              <a:buFontTx/>
              <a:buNone/>
              <a:defRPr/>
            </a:pPr>
            <a:fld id="{4034BEE3-566C-4068-A777-C3A4762E861B}" type="slidenum">
              <a:rPr lang="en-GB" sz="1000" kern="120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  <a:defRPr/>
              </a:pPr>
              <a:t>14</a:t>
            </a:fld>
            <a:endParaRPr lang="en-GB" sz="1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oogle Shape;1717;p105">
            <a:extLst>
              <a:ext uri="{FF2B5EF4-FFF2-40B4-BE49-F238E27FC236}">
                <a16:creationId xmlns:a16="http://schemas.microsoft.com/office/drawing/2014/main" id="{724055B8-1E90-E226-12D4-052D0A7721B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4821"/>
          <a:stretch/>
        </p:blipFill>
        <p:spPr>
          <a:xfrm>
            <a:off x="5055350" y="1504127"/>
            <a:ext cx="5985347" cy="350100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9" name="Google Shape;1720;p105">
            <a:extLst>
              <a:ext uri="{FF2B5EF4-FFF2-40B4-BE49-F238E27FC236}">
                <a16:creationId xmlns:a16="http://schemas.microsoft.com/office/drawing/2014/main" id="{228461BA-3AFB-6F16-9BA6-0D70F4BE8B6F}"/>
              </a:ext>
            </a:extLst>
          </p:cNvPr>
          <p:cNvSpPr/>
          <p:nvPr/>
        </p:nvSpPr>
        <p:spPr>
          <a:xfrm>
            <a:off x="5152908" y="2271573"/>
            <a:ext cx="2380027" cy="241189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71730-4CD6-352B-C5B8-20FB0DA8C63B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7: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Only sending messages when cadence says it’s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0E2DA-4E66-BDD1-723C-CE1AB3D9D906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Strike while the iron is hot! Utilize live feed for custom emails, videos &amp; calls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89F776-0D06-B13F-A844-BBA8D20CAA68}"/>
              </a:ext>
            </a:extLst>
          </p:cNvPr>
          <p:cNvSpPr/>
          <p:nvPr/>
        </p:nvSpPr>
        <p:spPr>
          <a:xfrm>
            <a:off x="621438" y="1162975"/>
            <a:ext cx="3624104" cy="41947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We teach our SDRs to </a:t>
            </a:r>
            <a:r>
              <a:rPr lang="en-US" b="1" dirty="0"/>
              <a:t>“live in the live feed”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Let Salesloft do the work of automating other steps, have your team </a:t>
            </a:r>
            <a:r>
              <a:rPr lang="en-US" b="1" dirty="0"/>
              <a:t>focus energy on their Hot Leads while their interest is piqued</a:t>
            </a:r>
            <a:r>
              <a:rPr lang="en-US" dirty="0"/>
              <a:t>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recommend </a:t>
            </a:r>
            <a:r>
              <a:rPr lang="en-US" b="1" dirty="0"/>
              <a:t>waiting ~1-2 hours </a:t>
            </a:r>
            <a:r>
              <a:rPr lang="en-US" dirty="0"/>
              <a:t>after they’ve become a hot lead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set our </a:t>
            </a:r>
            <a:r>
              <a:rPr lang="en-US" b="1" dirty="0"/>
              <a:t>Hot Leads threshold to 3+ email opens</a:t>
            </a:r>
            <a:r>
              <a:rPr lang="en-US" dirty="0"/>
              <a:t> – check your admin settings to set what makes sense for your business</a:t>
            </a:r>
            <a:endParaRPr lang="en-US" b="1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630FCB9-0581-2BEB-516C-C53A3C17B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8918751-06BE-451A-A383-A0CF6C2E34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Slide" r:id="rId4" imgW="709" imgH="707" progId="TCLayout.ActiveDocument.1">
                  <p:embed/>
                </p:oleObj>
              </mc:Choice>
              <mc:Fallback>
                <p:oleObj name="think-cell Slide" r:id="rId4" imgW="709" imgH="70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8918751-06BE-451A-A383-A0CF6C2E3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750758"/>
            <a:ext cx="11466875" cy="403200"/>
          </a:xfrm>
        </p:spPr>
        <p:txBody>
          <a:bodyPr vert="horz" anchor="ctr"/>
          <a:lstStyle/>
          <a:p>
            <a:r>
              <a:rPr lang="en-US" dirty="0"/>
              <a:t>Custom video, product placement, living in the live feed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472AC-9B09-44AB-BF86-31987A7E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65647-80C1-436C-B1E0-0FAAA87A43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419" b="30943"/>
          <a:stretch/>
        </p:blipFill>
        <p:spPr>
          <a:xfrm>
            <a:off x="6325411" y="3760835"/>
            <a:ext cx="3974051" cy="141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Thumbnail for the playlist OLLY + Bedrock Analytics">
            <a:hlinkClick r:id="rId7"/>
            <a:extLst>
              <a:ext uri="{FF2B5EF4-FFF2-40B4-BE49-F238E27FC236}">
                <a16:creationId xmlns:a16="http://schemas.microsoft.com/office/drawing/2014/main" id="{DB8C1529-1106-47C7-9036-B7068684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71" y="1540852"/>
            <a:ext cx="372533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2C8F0A-500A-B1CF-2BEC-4E3006575F4C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8: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Not utilizing custom video effectively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C189-500F-06D0-51EA-3856D2F125EE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Target your </a:t>
            </a:r>
            <a:r>
              <a:rPr lang="en-US" sz="2400" b="1" dirty="0">
                <a:solidFill>
                  <a:schemeClr val="tx1"/>
                </a:solidFill>
              </a:rPr>
              <a:t>hot leads with custom videos</a:t>
            </a:r>
            <a:r>
              <a:rPr lang="en-US" sz="2400" dirty="0">
                <a:solidFill>
                  <a:schemeClr val="tx1"/>
                </a:solidFill>
              </a:rPr>
              <a:t>. Have fun with it!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B22C68-943C-7A0F-D1DC-32DC590152C6}"/>
              </a:ext>
            </a:extLst>
          </p:cNvPr>
          <p:cNvSpPr/>
          <p:nvPr/>
        </p:nvSpPr>
        <p:spPr>
          <a:xfrm>
            <a:off x="2192902" y="1362347"/>
            <a:ext cx="3641336" cy="39975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Be creative &amp; have fun!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personally love using </a:t>
            </a:r>
            <a:r>
              <a:rPr lang="en-US" b="1" dirty="0"/>
              <a:t>product placement </a:t>
            </a:r>
            <a:r>
              <a:rPr lang="en-US" dirty="0"/>
              <a:t>(see right), personal anecdotes, and white boards to build a custom thumbnail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Keep it brief – we </a:t>
            </a:r>
            <a:r>
              <a:rPr lang="en-US" b="1" dirty="0"/>
              <a:t>aim for 1 minute or less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No script.</a:t>
            </a:r>
            <a:r>
              <a:rPr lang="en-US" dirty="0"/>
              <a:t>  The less rehearsed you sound, the better.  </a:t>
            </a:r>
            <a:r>
              <a:rPr lang="en-US" b="1" dirty="0"/>
              <a:t>Be you!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Prioritize based on </a:t>
            </a:r>
            <a:r>
              <a:rPr lang="en-US" b="1" dirty="0"/>
              <a:t>live feed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731348F-80ED-AE60-3171-D4A308B312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2026D3-B47B-4E97-9D50-BCEF7698AF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think-cell Slide" r:id="rId5" imgW="709" imgH="707" progId="TCLayout.ActiveDocument.1">
                  <p:embed/>
                </p:oleObj>
              </mc:Choice>
              <mc:Fallback>
                <p:oleObj name="think-cell Slide" r:id="rId5" imgW="709" imgH="70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2026D3-B47B-4E97-9D50-BCEF7698A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709;p21">
            <a:extLst>
              <a:ext uri="{FF2B5EF4-FFF2-40B4-BE49-F238E27FC236}">
                <a16:creationId xmlns:a16="http://schemas.microsoft.com/office/drawing/2014/main" id="{229B7CB4-54D3-406A-942C-E39EA9619B16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/>
              <a:pPr algn="r"/>
              <a:t>16</a:t>
            </a:fld>
            <a:endParaRPr lang="en-US" sz="1000" dirty="0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EBC91898-3391-4550-A06B-03AD0D9E7F38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Tx/>
              <a:buFontTx/>
              <a:buNone/>
              <a:defRPr/>
            </a:pPr>
            <a:fld id="{4034BEE3-566C-4068-A777-C3A4762E861B}" type="slidenum">
              <a:rPr lang="en-GB" sz="1000" kern="120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  <a:defRPr/>
              </a:pPr>
              <a:t>16</a:t>
            </a:fld>
            <a:endParaRPr lang="en-GB" sz="1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6743E-8D15-099D-AE06-22440E5CD060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9: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Losing time by calling all prospects and leaving custom voicemails for each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9E7D0-F93C-23C8-BDC3-F5E89F7E81E6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b="1" dirty="0">
                <a:solidFill>
                  <a:schemeClr val="tx1"/>
                </a:solidFill>
              </a:rPr>
              <a:t>Use the dialer</a:t>
            </a:r>
            <a:r>
              <a:rPr lang="en-US" sz="2400" dirty="0">
                <a:solidFill>
                  <a:schemeClr val="tx1"/>
                </a:solidFill>
              </a:rPr>
              <a:t>; prioritize your </a:t>
            </a:r>
            <a:r>
              <a:rPr lang="en-US" sz="2400" i="1" dirty="0">
                <a:solidFill>
                  <a:schemeClr val="tx1"/>
                </a:solidFill>
              </a:rPr>
              <a:t>hot leads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b="1" dirty="0">
                <a:solidFill>
                  <a:schemeClr val="tx1"/>
                </a:solidFill>
              </a:rPr>
              <a:t>record drop-in VMs every morning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1A0F07-D51E-018D-AD2A-B90B0332EE4F}"/>
              </a:ext>
            </a:extLst>
          </p:cNvPr>
          <p:cNvSpPr/>
          <p:nvPr/>
        </p:nvSpPr>
        <p:spPr>
          <a:xfrm>
            <a:off x="6773662" y="1131433"/>
            <a:ext cx="4354908" cy="41152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By using Salesloft’s dialer, you </a:t>
            </a:r>
            <a:r>
              <a:rPr lang="en-US" b="1" dirty="0"/>
              <a:t>can save time by leaving a “Drop-in voicemail” recording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Leaving 20 identical voicemails can be exhausting – don’t lose energy.  </a:t>
            </a:r>
            <a:r>
              <a:rPr lang="en-US" b="1" dirty="0"/>
              <a:t>Record your VM first thing in the morning so that your prospects can feel your excitement!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We find it is much more efficient to </a:t>
            </a:r>
            <a:r>
              <a:rPr lang="en-US" b="1" dirty="0"/>
              <a:t>focus calls and energy on your hot leads </a:t>
            </a:r>
            <a:r>
              <a:rPr lang="en-US" dirty="0"/>
              <a:t>(noticing a theme?) – these prospects are already interested and interacting with your messages</a:t>
            </a:r>
          </a:p>
        </p:txBody>
      </p:sp>
      <p:pic>
        <p:nvPicPr>
          <p:cNvPr id="12" name="Google Shape;567;ge90e1e6fa2_0_71">
            <a:extLst>
              <a:ext uri="{FF2B5EF4-FFF2-40B4-BE49-F238E27FC236}">
                <a16:creationId xmlns:a16="http://schemas.microsoft.com/office/drawing/2014/main" id="{34447F10-00DF-CE11-31C8-E61D5CF116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9134" y="1016576"/>
            <a:ext cx="2005213" cy="287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Google Shape;557;gea15eaafb8_0_6">
            <a:extLst>
              <a:ext uri="{FF2B5EF4-FFF2-40B4-BE49-F238E27FC236}">
                <a16:creationId xmlns:a16="http://schemas.microsoft.com/office/drawing/2014/main" id="{CC98676C-5743-A7E2-59C2-9DEFC949FAC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5795" y="4124629"/>
            <a:ext cx="4511890" cy="1236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34ACC08-2884-8C64-5642-CB9A6916B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8918751-06BE-451A-A383-A0CF6C2E34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think-cell Slide" r:id="rId4" imgW="709" imgH="707" progId="TCLayout.ActiveDocument.1">
                  <p:embed/>
                </p:oleObj>
              </mc:Choice>
              <mc:Fallback>
                <p:oleObj name="think-cell Slide" r:id="rId4" imgW="709" imgH="70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8918751-06BE-451A-A383-A0CF6C2E3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472AC-9B09-44AB-BF86-31987A7E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C8F0A-500A-B1CF-2BEC-4E3006575F4C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10: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Spending too much time customizing messaging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C189-500F-06D0-51EA-3856D2F125EE}"/>
              </a:ext>
            </a:extLst>
          </p:cNvPr>
          <p:cNvSpPr/>
          <p:nvPr/>
        </p:nvSpPr>
        <p:spPr>
          <a:xfrm>
            <a:off x="-64008" y="5695234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b="1" dirty="0">
                <a:solidFill>
                  <a:schemeClr val="tx1"/>
                </a:solidFill>
              </a:rPr>
              <a:t>Leverage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team snippets</a:t>
            </a:r>
            <a:r>
              <a:rPr lang="en-US" sz="2400" dirty="0">
                <a:solidFill>
                  <a:schemeClr val="tx1"/>
                </a:solidFill>
              </a:rPr>
              <a:t> to streamline your team’s customization efforts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B22C68-943C-7A0F-D1DC-32DC590152C6}"/>
              </a:ext>
            </a:extLst>
          </p:cNvPr>
          <p:cNvSpPr/>
          <p:nvPr/>
        </p:nvSpPr>
        <p:spPr>
          <a:xfrm>
            <a:off x="435119" y="1190283"/>
            <a:ext cx="3641336" cy="39975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sz="1800" b="1" dirty="0"/>
          </a:p>
          <a:p>
            <a:pPr algn="ctr"/>
            <a:r>
              <a:rPr lang="en-US" dirty="0"/>
              <a:t>Snippets can be used not only within cadences, but can also be accessed via your email agent – </a:t>
            </a:r>
            <a:r>
              <a:rPr lang="en-US" b="1" dirty="0"/>
              <a:t>it’s a great way to arm your team with objection handling responses, capabilities and more!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Building a standard list of customization snippets </a:t>
            </a:r>
            <a:r>
              <a:rPr lang="en-US" b="1" dirty="0"/>
              <a:t>helps guide your team to know exactly what and how to customize their messages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Put a placeholder in your cadences!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0ECF24-F668-F880-38B7-7361F2CF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96" y="1754095"/>
            <a:ext cx="3160314" cy="2869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C23EFE-CE66-EE44-2305-0FE48CACE6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53"/>
          <a:stretch/>
        </p:blipFill>
        <p:spPr>
          <a:xfrm>
            <a:off x="4563267" y="1754096"/>
            <a:ext cx="3499584" cy="2869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48245D-7E0A-6DE2-E0DB-35680DDCF460}"/>
              </a:ext>
            </a:extLst>
          </p:cNvPr>
          <p:cNvSpPr/>
          <p:nvPr/>
        </p:nvSpPr>
        <p:spPr>
          <a:xfrm>
            <a:off x="4563266" y="2875832"/>
            <a:ext cx="3304616" cy="240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958271-F1E6-49B3-D268-C58982540192}"/>
              </a:ext>
            </a:extLst>
          </p:cNvPr>
          <p:cNvCxnSpPr>
            <a:cxnSpLocks/>
          </p:cNvCxnSpPr>
          <p:nvPr/>
        </p:nvCxnSpPr>
        <p:spPr>
          <a:xfrm>
            <a:off x="7951098" y="2995863"/>
            <a:ext cx="53266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002C45D-C7EB-CAF0-EB34-D8BA1526B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8918751-06BE-451A-A383-A0CF6C2E34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think-cell Slide" r:id="rId4" imgW="709" imgH="707" progId="TCLayout.ActiveDocument.1">
                  <p:embed/>
                </p:oleObj>
              </mc:Choice>
              <mc:Fallback>
                <p:oleObj name="think-cell Slide" r:id="rId4" imgW="709" imgH="70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8918751-06BE-451A-A383-A0CF6C2E3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945" y="377682"/>
            <a:ext cx="11264622" cy="403200"/>
          </a:xfrm>
        </p:spPr>
        <p:txBody>
          <a:bodyPr vert="horz" anchor="ctr"/>
          <a:lstStyle/>
          <a:p>
            <a:r>
              <a:rPr lang="en-US" dirty="0"/>
              <a:t>CCG’s Cadence Best Practices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472AC-9B09-44AB-BF86-31987A7E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9425B36-7638-DB81-251D-A21F50AF2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236AD-621A-5E92-ACA8-2683ABB9DA9E}"/>
              </a:ext>
            </a:extLst>
          </p:cNvPr>
          <p:cNvSpPr txBox="1"/>
          <p:nvPr/>
        </p:nvSpPr>
        <p:spPr>
          <a:xfrm>
            <a:off x="562254" y="1207363"/>
            <a:ext cx="11264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Automate prospecting &amp; contact management by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mass importing contact info</a:t>
            </a:r>
            <a:r>
              <a:rPr lang="en-US" sz="1800" b="1" dirty="0">
                <a:solidFill>
                  <a:schemeClr val="tx1"/>
                </a:solidFill>
              </a:rPr>
              <a:t>; </a:t>
            </a:r>
            <a:r>
              <a:rPr lang="en-US" sz="1800" dirty="0">
                <a:solidFill>
                  <a:schemeClr val="tx1"/>
                </a:solidFill>
              </a:rPr>
              <a:t>Identify w/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Ride Alongs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Leverage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team cadences </a:t>
            </a:r>
            <a:r>
              <a:rPr lang="en-US" sz="1800" dirty="0">
                <a:solidFill>
                  <a:schemeClr val="tx1"/>
                </a:solidFill>
              </a:rPr>
              <a:t>with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“sales” language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Implement (and track)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4 channels of communication </a:t>
            </a:r>
            <a:r>
              <a:rPr lang="en-US" sz="1800" dirty="0">
                <a:solidFill>
                  <a:schemeClr val="tx1"/>
                </a:solidFill>
              </a:rPr>
              <a:t>in Cadences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Consistently A/B test</a:t>
            </a:r>
            <a:r>
              <a:rPr lang="en-US" sz="1800" dirty="0">
                <a:solidFill>
                  <a:schemeClr val="tx1"/>
                </a:solidFill>
              </a:rPr>
              <a:t>, isolating a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single variable </a:t>
            </a:r>
            <a:r>
              <a:rPr lang="en-US" sz="1800" dirty="0">
                <a:solidFill>
                  <a:schemeClr val="tx1"/>
                </a:solidFill>
              </a:rPr>
              <a:t>to clearly understand impact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Implement structure &amp; process via a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cadence committee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Set &amp; execute against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daily targets</a:t>
            </a:r>
            <a:r>
              <a:rPr lang="en-US" sz="1800" dirty="0">
                <a:solidFill>
                  <a:schemeClr val="tx1"/>
                </a:solidFill>
              </a:rPr>
              <a:t> for new contacts, emails, calls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Strike while the iron is hot! </a:t>
            </a:r>
            <a:r>
              <a:rPr lang="en-US" sz="1800" dirty="0">
                <a:solidFill>
                  <a:schemeClr val="tx1"/>
                </a:solidFill>
              </a:rPr>
              <a:t>Utilize live feed for custom emails, videos &amp; calls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Target your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hot leads with custom videos</a:t>
            </a:r>
            <a:r>
              <a:rPr lang="en-US" sz="1800" dirty="0">
                <a:solidFill>
                  <a:schemeClr val="tx1"/>
                </a:solidFill>
              </a:rPr>
              <a:t>. Have fun with it!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Use the dialer</a:t>
            </a:r>
            <a:r>
              <a:rPr lang="en-US" sz="1800" dirty="0">
                <a:solidFill>
                  <a:schemeClr val="tx1"/>
                </a:solidFill>
              </a:rPr>
              <a:t>; prioritize your </a:t>
            </a:r>
            <a:r>
              <a:rPr lang="en-US" sz="1800" i="1" dirty="0">
                <a:solidFill>
                  <a:schemeClr val="tx1"/>
                </a:solidFill>
              </a:rPr>
              <a:t>hot leads</a:t>
            </a:r>
            <a:r>
              <a:rPr lang="en-US" sz="1800" dirty="0">
                <a:solidFill>
                  <a:schemeClr val="tx1"/>
                </a:solidFill>
              </a:rPr>
              <a:t>;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record drop-in VMs every morning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Leverage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team snippets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to streamline your team’s customization efforts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14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630" name="Google Shape;630;p4"/>
          <p:cNvSpPr txBox="1">
            <a:spLocks noGrp="1"/>
          </p:cNvSpPr>
          <p:nvPr>
            <p:ph type="body" idx="3"/>
          </p:nvPr>
        </p:nvSpPr>
        <p:spPr>
          <a:xfrm>
            <a:off x="360436" y="829135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Cadence Consulting Group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1" name="Google Shape;631;p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4546"/>
          <a:stretch/>
        </p:blipFill>
        <p:spPr>
          <a:xfrm>
            <a:off x="1380933" y="2867074"/>
            <a:ext cx="1670497" cy="130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3" name="Google Shape;633;p4"/>
          <p:cNvSpPr txBox="1"/>
          <p:nvPr/>
        </p:nvSpPr>
        <p:spPr>
          <a:xfrm>
            <a:off x="1188979" y="3440006"/>
            <a:ext cx="4904457" cy="5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748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Fred Boutros </a:t>
            </a:r>
          </a:p>
          <a:p>
            <a:pPr marL="21748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Founder &amp; CEO</a:t>
            </a:r>
          </a:p>
          <a:p>
            <a:pPr marL="21748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/>
              <a:t>Alfred.boutros@thinkcadence.com</a:t>
            </a:r>
            <a:endParaRPr lang="en-US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"/>
          <p:cNvPicPr preferRelativeResize="0"/>
          <p:nvPr/>
        </p:nvPicPr>
        <p:blipFill rotWithShape="1">
          <a:blip r:embed="rId4">
            <a:alphaModFix/>
          </a:blip>
          <a:srcRect r="13970"/>
          <a:stretch/>
        </p:blipFill>
        <p:spPr>
          <a:xfrm>
            <a:off x="6857075" y="2871847"/>
            <a:ext cx="1670497" cy="129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5" name="Google Shape;635;p4"/>
          <p:cNvSpPr txBox="1"/>
          <p:nvPr/>
        </p:nvSpPr>
        <p:spPr>
          <a:xfrm>
            <a:off x="6857075" y="3440006"/>
            <a:ext cx="4781550" cy="53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9707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Mike LaScola</a:t>
            </a:r>
          </a:p>
          <a:p>
            <a:pPr marL="199707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SVP Sales</a:t>
            </a:r>
          </a:p>
          <a:p>
            <a:pPr marL="199707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/>
              <a:t>Mike.lascola@thinkcadence.com</a:t>
            </a:r>
            <a:endParaRPr lang="en-US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BEE03ED-E254-0386-89E6-03EE8B216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Meet your presenters!</a:t>
            </a:r>
            <a:endParaRPr dirty="0"/>
          </a:p>
        </p:txBody>
      </p:sp>
      <p:sp>
        <p:nvSpPr>
          <p:cNvPr id="630" name="Google Shape;630;p4"/>
          <p:cNvSpPr txBox="1">
            <a:spLocks noGrp="1"/>
          </p:cNvSpPr>
          <p:nvPr>
            <p:ph type="body" idx="3"/>
          </p:nvPr>
        </p:nvSpPr>
        <p:spPr>
          <a:xfrm>
            <a:off x="360436" y="829135"/>
            <a:ext cx="1146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Cadence Consulting Group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1" name="Google Shape;631;p4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4546"/>
          <a:stretch/>
        </p:blipFill>
        <p:spPr>
          <a:xfrm>
            <a:off x="1398688" y="1650546"/>
            <a:ext cx="1900416" cy="148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3" name="Google Shape;633;p4"/>
          <p:cNvSpPr txBox="1"/>
          <p:nvPr/>
        </p:nvSpPr>
        <p:spPr>
          <a:xfrm>
            <a:off x="1398689" y="2501368"/>
            <a:ext cx="4416186" cy="354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748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Fred Boutros </a:t>
            </a:r>
          </a:p>
          <a:p>
            <a:pPr marL="21748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Founder &amp; CEO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fontAlgn="base"/>
            <a:endParaRPr lang="en-US" b="0" i="0" dirty="0">
              <a:solidFill>
                <a:srgbClr val="000000"/>
              </a:solidFill>
              <a:effectLst/>
              <a:latin typeface="var(--ricos-custom-p-font-family,unset)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Fred founded CCG after </a:t>
            </a: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var(--ricos-custom-p-font-family,unset)"/>
              </a:rPr>
              <a:t>more than 27 years of progressive consulting &amp; sales experience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var(--ricos-custom-p-font-family,unset)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at companies like Accenture, IRI, Nielsen, Trax Retail, MSA and others. 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var(--ricos-custom-p-font-family,unset)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Over the past few decades, Fred developed a deep expertise in both </a:t>
            </a: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var(--ricos-custom-p-font-family,unset)"/>
              </a:rPr>
              <a:t>building and leading sales teams </a:t>
            </a:r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and is passionate about CCG's proven Sales Transformation process. Fred holds an MBA from the University of Pittsburgh and a Masters in Engineering from Johns Hopkins University. </a:t>
            </a:r>
          </a:p>
        </p:txBody>
      </p:sp>
      <p:pic>
        <p:nvPicPr>
          <p:cNvPr id="634" name="Google Shape;634;p4"/>
          <p:cNvPicPr preferRelativeResize="0"/>
          <p:nvPr/>
        </p:nvPicPr>
        <p:blipFill rotWithShape="1">
          <a:blip r:embed="rId4">
            <a:alphaModFix/>
          </a:blip>
          <a:srcRect r="13970"/>
          <a:stretch/>
        </p:blipFill>
        <p:spPr>
          <a:xfrm>
            <a:off x="6786054" y="1650546"/>
            <a:ext cx="1670497" cy="129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5" name="Google Shape;635;p4"/>
          <p:cNvSpPr txBox="1"/>
          <p:nvPr/>
        </p:nvSpPr>
        <p:spPr>
          <a:xfrm>
            <a:off x="6786054" y="2409298"/>
            <a:ext cx="4541853" cy="376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9707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Mike LaScola</a:t>
            </a:r>
          </a:p>
          <a:p>
            <a:pPr marL="199707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SVP Sales</a:t>
            </a:r>
            <a:endParaRPr lang="en-US" sz="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var(--ricos-custom-p-font-family,unset)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Mike brings over a decade of progressive consulting &amp; sales experience to the CCG team. Mike's background and expertise is heavily focused on the CPG industry, where he was responsible for </a:t>
            </a: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var(--ricos-custom-p-font-family,unset)"/>
              </a:rPr>
              <a:t>selling and implementing enterprise software and analytic solutions </a:t>
            </a:r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at many of the world's largest CPG manufacturers. 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var(--ricos-custom-p-font-family,unset)"/>
              </a:rPr>
              <a:t>Mike holds a Finance degree from Miami University's Farmer School of Business and is passionate about bringing together his finance and analytics expertise to bring new and innovative solutions to the sales process.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47B36F-DE48-FA66-83A2-1706CD8E6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8"/>
          <p:cNvSpPr txBox="1">
            <a:spLocks noGrp="1"/>
          </p:cNvSpPr>
          <p:nvPr>
            <p:ph type="body" idx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 dirty="0"/>
              <a:t>Thank you</a:t>
            </a:r>
            <a:endParaRPr dirty="0"/>
          </a:p>
        </p:txBody>
      </p:sp>
      <p:sp>
        <p:nvSpPr>
          <p:cNvPr id="979" name="Google Shape;979;p28"/>
          <p:cNvSpPr txBox="1">
            <a:spLocks noGrp="1"/>
          </p:cNvSpPr>
          <p:nvPr>
            <p:ph type="sldNum" idx="4294967295"/>
          </p:nvPr>
        </p:nvSpPr>
        <p:spPr>
          <a:xfrm>
            <a:off x="11222038" y="6389688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51E5E18-C37A-8DC5-F21A-2E41843E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</a:pPr>
            <a:r>
              <a:rPr lang="en-US" dirty="0"/>
              <a:t>Our mission</a:t>
            </a:r>
            <a:endParaRPr dirty="0"/>
          </a:p>
        </p:txBody>
      </p:sp>
      <p:sp>
        <p:nvSpPr>
          <p:cNvPr id="617" name="Google Shape;617;p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410EF-2A80-4A6C-9AFB-CF1AEEEC73D9}"/>
              </a:ext>
            </a:extLst>
          </p:cNvPr>
          <p:cNvSpPr txBox="1"/>
          <p:nvPr/>
        </p:nvSpPr>
        <p:spPr>
          <a:xfrm>
            <a:off x="1564850" y="2554664"/>
            <a:ext cx="9062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Accelerate our clients’ revenue growth </a:t>
            </a:r>
            <a:r>
              <a:rPr lang="en-US" sz="2800" dirty="0">
                <a:solidFill>
                  <a:schemeClr val="tx1"/>
                </a:solidFill>
              </a:rPr>
              <a:t>through sales people, processes &amp; technology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3B3F0BA-AC66-EB7A-5B31-9FEA0AD5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</a:pPr>
            <a:r>
              <a:rPr lang="en-US" dirty="0"/>
              <a:t>We support our clients throughout the entire sales funnel</a:t>
            </a:r>
            <a:endParaRPr dirty="0"/>
          </a:p>
        </p:txBody>
      </p:sp>
      <p:sp>
        <p:nvSpPr>
          <p:cNvPr id="617" name="Google Shape;617;p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B122C-F7CF-4F7E-A414-C8E4CA066B93}"/>
              </a:ext>
            </a:extLst>
          </p:cNvPr>
          <p:cNvGrpSpPr/>
          <p:nvPr/>
        </p:nvGrpSpPr>
        <p:grpSpPr>
          <a:xfrm>
            <a:off x="3459711" y="1197001"/>
            <a:ext cx="8072794" cy="4203342"/>
            <a:chOff x="2210392" y="1327328"/>
            <a:chExt cx="8072794" cy="4203342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DEC4A4B8-4732-45FA-8FA3-EFC5E6A2E7A1}"/>
                </a:ext>
              </a:extLst>
            </p:cNvPr>
            <p:cNvSpPr/>
            <p:nvPr/>
          </p:nvSpPr>
          <p:spPr>
            <a:xfrm rot="5400000">
              <a:off x="1414334" y="2123386"/>
              <a:ext cx="4203342" cy="2611226"/>
            </a:xfrm>
            <a:prstGeom prst="trapezoid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9 Meetings</a:t>
              </a: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90475F6-AEBA-4D48-A79A-098CDB38502F}"/>
                </a:ext>
              </a:extLst>
            </p:cNvPr>
            <p:cNvSpPr/>
            <p:nvPr/>
          </p:nvSpPr>
          <p:spPr>
            <a:xfrm rot="5400000">
              <a:off x="4814596" y="2123386"/>
              <a:ext cx="2860427" cy="2611226"/>
            </a:xfrm>
            <a:prstGeom prst="trapezoid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3 Opportunities</a:t>
              </a:r>
            </a:p>
          </p:txBody>
        </p:sp>
        <p:sp>
          <p:nvSpPr>
            <p:cNvPr id="15" name="Flowchart: Merge 14">
              <a:extLst>
                <a:ext uri="{FF2B5EF4-FFF2-40B4-BE49-F238E27FC236}">
                  <a16:creationId xmlns:a16="http://schemas.microsoft.com/office/drawing/2014/main" id="{364D027E-5830-4A17-BDD0-48A6E7AC9DEC}"/>
                </a:ext>
              </a:extLst>
            </p:cNvPr>
            <p:cNvSpPr/>
            <p:nvPr/>
          </p:nvSpPr>
          <p:spPr>
            <a:xfrm rot="16200000">
              <a:off x="8235590" y="2121408"/>
              <a:ext cx="1480008" cy="2615184"/>
            </a:xfrm>
            <a:prstGeom prst="flowChartMerge">
              <a:avLst/>
            </a:prstGeom>
            <a:solidFill>
              <a:srgbClr val="3B8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1 Closed Deal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BA2D70-1EF1-425C-AB26-C1DCB55B6D0D}"/>
              </a:ext>
            </a:extLst>
          </p:cNvPr>
          <p:cNvSpPr txBox="1"/>
          <p:nvPr/>
        </p:nvSpPr>
        <p:spPr>
          <a:xfrm>
            <a:off x="3833017" y="5482282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Generate more leads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AED71-8E07-47AA-BA7D-F64F5AF147F8}"/>
              </a:ext>
            </a:extLst>
          </p:cNvPr>
          <p:cNvSpPr txBox="1"/>
          <p:nvPr/>
        </p:nvSpPr>
        <p:spPr>
          <a:xfrm>
            <a:off x="6213170" y="5482282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Convert leads to opportunities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DCECC-F48C-491D-8B9C-2F36A7E698DB}"/>
              </a:ext>
            </a:extLst>
          </p:cNvPr>
          <p:cNvSpPr txBox="1"/>
          <p:nvPr/>
        </p:nvSpPr>
        <p:spPr>
          <a:xfrm>
            <a:off x="9153147" y="5482281"/>
            <a:ext cx="2143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Convert opps to revenue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72366E2C-9838-E5A1-1BA5-3C3380213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197001"/>
            <a:ext cx="2728800" cy="841188"/>
          </a:xfrm>
          <a:solidFill>
            <a:schemeClr val="tx1"/>
          </a:solidFill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Outsourced SDR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5D2C57F7-71C4-4975-2D15-63320F4288C6}"/>
              </a:ext>
            </a:extLst>
          </p:cNvPr>
          <p:cNvSpPr txBox="1">
            <a:spLocks/>
          </p:cNvSpPr>
          <p:nvPr/>
        </p:nvSpPr>
        <p:spPr>
          <a:xfrm>
            <a:off x="359999" y="2317702"/>
            <a:ext cx="2728800" cy="84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Recruit, Hire, Train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CF1C31D6-FE54-0915-DC19-BEDAEBD743DC}"/>
              </a:ext>
            </a:extLst>
          </p:cNvPr>
          <p:cNvSpPr txBox="1">
            <a:spLocks/>
          </p:cNvSpPr>
          <p:nvPr/>
        </p:nvSpPr>
        <p:spPr>
          <a:xfrm>
            <a:off x="359999" y="3438455"/>
            <a:ext cx="2728800" cy="84118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Sales Transformation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AB4869CC-84A7-AF7F-41C6-C38B5028C7C7}"/>
              </a:ext>
            </a:extLst>
          </p:cNvPr>
          <p:cNvSpPr txBox="1">
            <a:spLocks/>
          </p:cNvSpPr>
          <p:nvPr/>
        </p:nvSpPr>
        <p:spPr>
          <a:xfrm>
            <a:off x="359999" y="4559155"/>
            <a:ext cx="2728800" cy="84118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Sales Playbooks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F9B54A6-2178-D98D-1399-4C764F9F7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3A7E154-EB20-4942-A207-89AAE030608D}"/>
              </a:ext>
            </a:extLst>
          </p:cNvPr>
          <p:cNvSpPr/>
          <p:nvPr/>
        </p:nvSpPr>
        <p:spPr>
          <a:xfrm>
            <a:off x="8173440" y="3318774"/>
            <a:ext cx="3082163" cy="1754277"/>
          </a:xfrm>
          <a:prstGeom prst="roundRect">
            <a:avLst/>
          </a:prstGeom>
          <a:solidFill>
            <a:srgbClr val="006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35796F-102C-4169-915F-F9CB44014095}"/>
              </a:ext>
            </a:extLst>
          </p:cNvPr>
          <p:cNvCxnSpPr>
            <a:cxnSpLocks/>
          </p:cNvCxnSpPr>
          <p:nvPr/>
        </p:nvCxnSpPr>
        <p:spPr>
          <a:xfrm>
            <a:off x="9722177" y="2530058"/>
            <a:ext cx="0" cy="754461"/>
          </a:xfrm>
          <a:prstGeom prst="straightConnector1">
            <a:avLst/>
          </a:prstGeom>
          <a:ln w="3810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Google Shape;616;p2"/>
          <p:cNvSpPr txBox="1"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</a:pPr>
            <a:r>
              <a:rPr lang="en-US" dirty="0"/>
              <a:t>Salesloft is at the heart of our recommended lead generation tech stack</a:t>
            </a:r>
            <a:endParaRPr dirty="0"/>
          </a:p>
        </p:txBody>
      </p:sp>
      <p:sp>
        <p:nvSpPr>
          <p:cNvPr id="617" name="Google Shape;617;p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A63DBF-B7BD-4BD1-8562-2D5907981D7A}"/>
              </a:ext>
            </a:extLst>
          </p:cNvPr>
          <p:cNvGrpSpPr/>
          <p:nvPr/>
        </p:nvGrpSpPr>
        <p:grpSpPr>
          <a:xfrm>
            <a:off x="4960157" y="5073051"/>
            <a:ext cx="2172850" cy="772524"/>
            <a:chOff x="9309442" y="1369250"/>
            <a:chExt cx="2172850" cy="77252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F5952E2-D5E6-4CDF-9890-3F5A7A1155D3}"/>
                </a:ext>
              </a:extLst>
            </p:cNvPr>
            <p:cNvSpPr/>
            <p:nvPr/>
          </p:nvSpPr>
          <p:spPr>
            <a:xfrm>
              <a:off x="9309442" y="1369250"/>
              <a:ext cx="2172850" cy="7725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1" name="Google Shape;868;p19" descr="Adoption of Video Messaging and Screen Recording in Business ...">
              <a:extLst>
                <a:ext uri="{FF2B5EF4-FFF2-40B4-BE49-F238E27FC236}">
                  <a16:creationId xmlns:a16="http://schemas.microsoft.com/office/drawing/2014/main" id="{2526889B-2C1D-4081-B647-A0911D4F095D}"/>
                </a:ext>
              </a:extLst>
            </p:cNvPr>
            <p:cNvPicPr preferRelativeResize="0"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9142" t="22141" r="9142" b="22141"/>
            <a:stretch/>
          </p:blipFill>
          <p:spPr>
            <a:xfrm>
              <a:off x="9583742" y="1495756"/>
              <a:ext cx="1624249" cy="5195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FD736E-0887-4D51-A929-4F86BBCC2374}"/>
              </a:ext>
            </a:extLst>
          </p:cNvPr>
          <p:cNvGrpSpPr/>
          <p:nvPr/>
        </p:nvGrpSpPr>
        <p:grpSpPr>
          <a:xfrm>
            <a:off x="8321434" y="3781017"/>
            <a:ext cx="2801486" cy="1128596"/>
            <a:chOff x="7895800" y="2864702"/>
            <a:chExt cx="2801486" cy="112859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DF69781-BBA2-4B17-9ABA-8A3DF80D1140}"/>
                </a:ext>
              </a:extLst>
            </p:cNvPr>
            <p:cNvSpPr/>
            <p:nvPr/>
          </p:nvSpPr>
          <p:spPr>
            <a:xfrm>
              <a:off x="7895800" y="2864702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0" name="Picture 2" descr="Salesloft is a popular brand with a new corporate identity">
              <a:extLst>
                <a:ext uri="{FF2B5EF4-FFF2-40B4-BE49-F238E27FC236}">
                  <a16:creationId xmlns:a16="http://schemas.microsoft.com/office/drawing/2014/main" id="{26A4D4A7-30F3-4611-89E6-1356B9D1B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15" b="29915"/>
            <a:stretch/>
          </p:blipFill>
          <p:spPr bwMode="auto">
            <a:xfrm>
              <a:off x="8552949" y="3260982"/>
              <a:ext cx="1487189" cy="33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B001B-02BE-4D32-8200-0D05AD01E035}"/>
              </a:ext>
            </a:extLst>
          </p:cNvPr>
          <p:cNvGrpSpPr/>
          <p:nvPr/>
        </p:nvGrpSpPr>
        <p:grpSpPr>
          <a:xfrm>
            <a:off x="4571359" y="2415255"/>
            <a:ext cx="2801486" cy="1128596"/>
            <a:chOff x="3703010" y="1640265"/>
            <a:chExt cx="2801486" cy="112859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91A34F-86C2-4734-9FDD-CBB27C338994}"/>
                </a:ext>
              </a:extLst>
            </p:cNvPr>
            <p:cNvSpPr/>
            <p:nvPr/>
          </p:nvSpPr>
          <p:spPr>
            <a:xfrm>
              <a:off x="3703010" y="1640265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" name="Google Shape;866;p19" descr="ZoomInfo-Datadashboard">
              <a:extLst>
                <a:ext uri="{FF2B5EF4-FFF2-40B4-BE49-F238E27FC236}">
                  <a16:creationId xmlns:a16="http://schemas.microsoft.com/office/drawing/2014/main" id="{BECE472A-2F32-4E31-A1B7-9FADBA00350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4156576" y="1958598"/>
              <a:ext cx="1884961" cy="446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66292F-F012-460E-92B4-DE450CFD6703}"/>
              </a:ext>
            </a:extLst>
          </p:cNvPr>
          <p:cNvGrpSpPr/>
          <p:nvPr/>
        </p:nvGrpSpPr>
        <p:grpSpPr>
          <a:xfrm>
            <a:off x="8324462" y="1332948"/>
            <a:ext cx="2801486" cy="1128596"/>
            <a:chOff x="3351131" y="3892860"/>
            <a:chExt cx="2801486" cy="112859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3F6572-B801-4B05-8615-AFBA237DB26F}"/>
                </a:ext>
              </a:extLst>
            </p:cNvPr>
            <p:cNvSpPr/>
            <p:nvPr/>
          </p:nvSpPr>
          <p:spPr>
            <a:xfrm>
              <a:off x="3351131" y="3892860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0" name="Google Shape;867;p19" descr="logo-salesforce-2 | One Smart Dollar">
              <a:extLst>
                <a:ext uri="{FF2B5EF4-FFF2-40B4-BE49-F238E27FC236}">
                  <a16:creationId xmlns:a16="http://schemas.microsoft.com/office/drawing/2014/main" id="{1CB5DB80-15ED-45F9-9FD4-8DAEAD404A66}"/>
                </a:ext>
              </a:extLst>
            </p:cNvPr>
            <p:cNvPicPr preferRelativeResize="0"/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3391733" y="3985242"/>
              <a:ext cx="1286980" cy="743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FEEE6FE4-064C-4DC1-9D95-9223BA7D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874" y="4457158"/>
              <a:ext cx="1195339" cy="34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F5ADD-2E39-4909-B324-D6A32C612578}"/>
                </a:ext>
              </a:extLst>
            </p:cNvPr>
            <p:cNvCxnSpPr/>
            <p:nvPr/>
          </p:nvCxnSpPr>
          <p:spPr>
            <a:xfrm flipH="1">
              <a:off x="4320167" y="4235776"/>
              <a:ext cx="571112" cy="571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B7256-F570-4DDB-A325-F9BBCF790BF5}"/>
              </a:ext>
            </a:extLst>
          </p:cNvPr>
          <p:cNvGrpSpPr/>
          <p:nvPr/>
        </p:nvGrpSpPr>
        <p:grpSpPr>
          <a:xfrm>
            <a:off x="866817" y="2415255"/>
            <a:ext cx="2801486" cy="1128596"/>
            <a:chOff x="132163" y="2864702"/>
            <a:chExt cx="2801486" cy="112859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C58363E-09C2-475E-9D1D-6770B1E3F2E3}"/>
                </a:ext>
              </a:extLst>
            </p:cNvPr>
            <p:cNvSpPr/>
            <p:nvPr/>
          </p:nvSpPr>
          <p:spPr>
            <a:xfrm>
              <a:off x="132163" y="2864702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2770" name="Picture 2" descr="LinkedIn Sales Navigator Reviews 2022: Details, Pricing, &amp; Features | G2">
              <a:extLst>
                <a:ext uri="{FF2B5EF4-FFF2-40B4-BE49-F238E27FC236}">
                  <a16:creationId xmlns:a16="http://schemas.microsoft.com/office/drawing/2014/main" id="{3454F3F7-772E-4196-B9BD-A31F95BCAA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5" t="29233" r="20335" b="29233"/>
            <a:stretch/>
          </p:blipFill>
          <p:spPr bwMode="auto">
            <a:xfrm>
              <a:off x="755925" y="3108203"/>
              <a:ext cx="1553963" cy="57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0233961-E1F8-4A0D-BE87-6987E81E9EE6}"/>
              </a:ext>
            </a:extLst>
          </p:cNvPr>
          <p:cNvSpPr txBox="1"/>
          <p:nvPr/>
        </p:nvSpPr>
        <p:spPr>
          <a:xfrm>
            <a:off x="1017839" y="2067429"/>
            <a:ext cx="2499442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Prospecting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22BB32-B0BB-4472-9C2F-3313B01AC225}"/>
              </a:ext>
            </a:extLst>
          </p:cNvPr>
          <p:cNvSpPr txBox="1"/>
          <p:nvPr/>
        </p:nvSpPr>
        <p:spPr>
          <a:xfrm>
            <a:off x="4736356" y="2067429"/>
            <a:ext cx="2471500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Database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79211C-07FF-4B7B-93BD-2BBC34C80EC4}"/>
              </a:ext>
            </a:extLst>
          </p:cNvPr>
          <p:cNvSpPr txBox="1"/>
          <p:nvPr/>
        </p:nvSpPr>
        <p:spPr>
          <a:xfrm>
            <a:off x="8489467" y="978980"/>
            <a:ext cx="2471492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2B14A-CE32-46A2-B888-1890725AC8D1}"/>
              </a:ext>
            </a:extLst>
          </p:cNvPr>
          <p:cNvSpPr txBox="1"/>
          <p:nvPr/>
        </p:nvSpPr>
        <p:spPr>
          <a:xfrm>
            <a:off x="8448715" y="3428989"/>
            <a:ext cx="2546924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Sales Engagement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F083A0-9033-449D-A231-7D2324249192}"/>
              </a:ext>
            </a:extLst>
          </p:cNvPr>
          <p:cNvSpPr txBox="1"/>
          <p:nvPr/>
        </p:nvSpPr>
        <p:spPr>
          <a:xfrm>
            <a:off x="5064056" y="4724809"/>
            <a:ext cx="1965052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 Video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607E8-4E29-4D46-8581-3310CCD1C8B0}"/>
              </a:ext>
            </a:extLst>
          </p:cNvPr>
          <p:cNvCxnSpPr/>
          <p:nvPr/>
        </p:nvCxnSpPr>
        <p:spPr>
          <a:xfrm>
            <a:off x="3781793" y="3001873"/>
            <a:ext cx="693922" cy="0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2E0785-5651-4A0E-A28C-12AF029EF095}"/>
              </a:ext>
            </a:extLst>
          </p:cNvPr>
          <p:cNvCxnSpPr>
            <a:cxnSpLocks/>
          </p:cNvCxnSpPr>
          <p:nvPr/>
        </p:nvCxnSpPr>
        <p:spPr>
          <a:xfrm flipV="1">
            <a:off x="7469644" y="1961420"/>
            <a:ext cx="703796" cy="466849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6D3DAE-6E2F-477E-86B6-E41B8DC2934F}"/>
              </a:ext>
            </a:extLst>
          </p:cNvPr>
          <p:cNvCxnSpPr>
            <a:cxnSpLocks/>
          </p:cNvCxnSpPr>
          <p:nvPr/>
        </p:nvCxnSpPr>
        <p:spPr>
          <a:xfrm>
            <a:off x="7467113" y="3620216"/>
            <a:ext cx="650317" cy="557081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5308DEF-5544-40C1-B786-FC8819337FC3}"/>
              </a:ext>
            </a:extLst>
          </p:cNvPr>
          <p:cNvCxnSpPr>
            <a:cxnSpLocks/>
          </p:cNvCxnSpPr>
          <p:nvPr/>
        </p:nvCxnSpPr>
        <p:spPr>
          <a:xfrm flipV="1">
            <a:off x="7251438" y="4878697"/>
            <a:ext cx="865992" cy="601538"/>
          </a:xfrm>
          <a:prstGeom prst="straightConnector1">
            <a:avLst/>
          </a:prstGeom>
          <a:ln w="38100">
            <a:solidFill>
              <a:srgbClr val="0066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730B709B-E3F7-130E-EDA5-791B71C7B1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FC637D-7E9C-447F-B82B-4FA241DBE1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think-cell Slide" r:id="rId4" imgW="709" imgH="707" progId="TCLayout.ActiveDocument.1">
                  <p:embed/>
                </p:oleObj>
              </mc:Choice>
              <mc:Fallback>
                <p:oleObj name="think-cell Slide" r:id="rId4" imgW="709" imgH="70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FC637D-7E9C-447F-B82B-4FA241DBE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487D8EEA-421F-4383-8273-41E934384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152" y="1312519"/>
            <a:ext cx="1125490" cy="646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F5066-39A1-4965-BF07-F4FF4D39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We help clients of all sizes and stages; Ranging from $3M in ARR to $6.5B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FA9E5-E7F0-4278-A512-CAAF367C2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E1352B8E-8817-4023-86FF-FCEBE6A391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75"/>
          <a:stretch/>
        </p:blipFill>
        <p:spPr>
          <a:xfrm>
            <a:off x="1708414" y="1568549"/>
            <a:ext cx="3182105" cy="791442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86D8DDDF-B1A7-4E75-8E23-2710CA750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467" y="2496707"/>
            <a:ext cx="2215265" cy="1209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333491-1FF3-4C8D-A5DB-DC5C06262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594" y="4029447"/>
            <a:ext cx="1222927" cy="456007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C1DFB2-3A84-40BF-BB76-1D8A76D67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439" y="2540242"/>
            <a:ext cx="1615048" cy="738665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28FCF79B-63EE-4AB4-A274-882FD0AF4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8570" y="3761852"/>
            <a:ext cx="2892917" cy="991199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10F9F1C8-F9AE-42F4-ABD4-B2D5B19B12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5349" y="1676040"/>
            <a:ext cx="2253235" cy="713049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66752F89-45CD-4BE5-ADA5-446DC2DE20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9568" y="3719193"/>
            <a:ext cx="1859418" cy="685595"/>
          </a:xfrm>
          <a:prstGeom prst="rect">
            <a:avLst/>
          </a:prstGeom>
        </p:spPr>
      </p:pic>
      <p:pic>
        <p:nvPicPr>
          <p:cNvPr id="29" name="Picture 2" descr="SGS &amp; Co">
            <a:extLst>
              <a:ext uri="{FF2B5EF4-FFF2-40B4-BE49-F238E27FC236}">
                <a16:creationId xmlns:a16="http://schemas.microsoft.com/office/drawing/2014/main" id="{A54B9140-B7D6-443B-899C-8F11B079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3085018"/>
            <a:ext cx="2569517" cy="4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7DE10-A236-4CC1-899B-25F4EF80B183}"/>
              </a:ext>
            </a:extLst>
          </p:cNvPr>
          <p:cNvSpPr txBox="1"/>
          <p:nvPr/>
        </p:nvSpPr>
        <p:spPr>
          <a:xfrm>
            <a:off x="3652886" y="3278907"/>
            <a:ext cx="14170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1" dirty="0"/>
              <a:t>325+ Net New Meetings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9F070F-C64A-457F-B8EA-9E1F5C2FC3C9}"/>
              </a:ext>
            </a:extLst>
          </p:cNvPr>
          <p:cNvSpPr txBox="1"/>
          <p:nvPr/>
        </p:nvSpPr>
        <p:spPr>
          <a:xfrm>
            <a:off x="2879673" y="2340341"/>
            <a:ext cx="5546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1" dirty="0"/>
              <a:t>Acquired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0503D-E3CA-4EF6-B633-D2F1FB7AB3A5}"/>
              </a:ext>
            </a:extLst>
          </p:cNvPr>
          <p:cNvSpPr txBox="1"/>
          <p:nvPr/>
        </p:nvSpPr>
        <p:spPr>
          <a:xfrm>
            <a:off x="4844375" y="2032564"/>
            <a:ext cx="24830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Outsourced SDR + recruit/hire/train team</a:t>
            </a:r>
          </a:p>
          <a:p>
            <a:pPr algn="ctr"/>
            <a:r>
              <a:rPr lang="en-US" sz="1000" b="1" i="1" dirty="0"/>
              <a:t>+80% net new meetings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1E1C1-6FB7-481D-8406-46C5A1ADF05B}"/>
              </a:ext>
            </a:extLst>
          </p:cNvPr>
          <p:cNvSpPr txBox="1"/>
          <p:nvPr/>
        </p:nvSpPr>
        <p:spPr>
          <a:xfrm>
            <a:off x="8334858" y="2412068"/>
            <a:ext cx="20470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Outsourced SDR model</a:t>
            </a:r>
          </a:p>
          <a:p>
            <a:pPr algn="ctr"/>
            <a:r>
              <a:rPr lang="en-US" sz="1000" b="1" i="1" dirty="0"/>
              <a:t>40 Net New Mtgs in first 3 months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64AD2F-B42C-4A2C-AFC9-1A4F13FC306C}"/>
              </a:ext>
            </a:extLst>
          </p:cNvPr>
          <p:cNvSpPr txBox="1"/>
          <p:nvPr/>
        </p:nvSpPr>
        <p:spPr>
          <a:xfrm>
            <a:off x="6107315" y="3267828"/>
            <a:ext cx="19732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71% sales vs. YAGO</a:t>
            </a:r>
          </a:p>
          <a:p>
            <a:pPr algn="ctr"/>
            <a:r>
              <a:rPr lang="en-US" sz="1000" b="1" i="1" dirty="0"/>
              <a:t>New Hire Ramp time cut by 60%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E9BC86-3B3A-492E-9294-C3CDAB8CD8F2}"/>
              </a:ext>
            </a:extLst>
          </p:cNvPr>
          <p:cNvSpPr txBox="1"/>
          <p:nvPr/>
        </p:nvSpPr>
        <p:spPr>
          <a:xfrm>
            <a:off x="8914402" y="3565305"/>
            <a:ext cx="2768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Build Lead Gen Team / Implemented Salesloft</a:t>
            </a:r>
          </a:p>
          <a:p>
            <a:pPr algn="ctr"/>
            <a:r>
              <a:rPr lang="en-US" sz="1000" b="1" i="1" dirty="0"/>
              <a:t>+285% increase in outreach effectiveness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D9232B-6DF2-4EE9-B1AF-BFE343C4DED0}"/>
              </a:ext>
            </a:extLst>
          </p:cNvPr>
          <p:cNvSpPr txBox="1"/>
          <p:nvPr/>
        </p:nvSpPr>
        <p:spPr>
          <a:xfrm>
            <a:off x="2250220" y="4469091"/>
            <a:ext cx="15581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+600% new logos</a:t>
            </a:r>
          </a:p>
          <a:p>
            <a:pPr algn="ctr"/>
            <a:r>
              <a:rPr lang="en-US" sz="1000" b="1" i="1" dirty="0"/>
              <a:t>$25M to $50M in 2.5 years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3FD0C7-D5FB-4D9C-9FCF-E797E4383087}"/>
              </a:ext>
            </a:extLst>
          </p:cNvPr>
          <p:cNvSpPr txBox="1"/>
          <p:nvPr/>
        </p:nvSpPr>
        <p:spPr>
          <a:xfrm>
            <a:off x="4425645" y="4349204"/>
            <a:ext cx="405880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Outsourced head of sales and </a:t>
            </a:r>
          </a:p>
          <a:p>
            <a:pPr algn="ctr"/>
            <a:r>
              <a:rPr lang="en-US" sz="1000" b="1" i="1" dirty="0"/>
              <a:t>lead gen management.  Increased deal sizes by 4x to 6x </a:t>
            </a:r>
          </a:p>
          <a:p>
            <a:pPr algn="ctr"/>
            <a:r>
              <a:rPr lang="en-US" sz="1000" b="1" i="1" dirty="0"/>
              <a:t>In 6 months.  Driving 450 net new meetings per year, and projected</a:t>
            </a:r>
          </a:p>
          <a:p>
            <a:pPr algn="ctr"/>
            <a:r>
              <a:rPr lang="en-US" sz="1000" b="1" i="1" dirty="0"/>
              <a:t>to increase top line by 2x to 3x in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9A8B0-BD85-4B47-B490-068C1750E400}"/>
              </a:ext>
            </a:extLst>
          </p:cNvPr>
          <p:cNvSpPr txBox="1"/>
          <p:nvPr/>
        </p:nvSpPr>
        <p:spPr>
          <a:xfrm>
            <a:off x="8621469" y="4546035"/>
            <a:ext cx="12711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i="1" dirty="0"/>
              <a:t>Built Lead Gen Team</a:t>
            </a:r>
          </a:p>
          <a:p>
            <a:pPr algn="ctr"/>
            <a:r>
              <a:rPr lang="en-US" sz="1000" b="1" i="1" dirty="0"/>
              <a:t>Outsourced Sales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A5741D4-E20B-F840-B198-323B210DAE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114" y="2597851"/>
            <a:ext cx="1520562" cy="794616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32112EB-53B5-26B8-E432-0EC05275B0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9113-8864-6742-8E0E-370A09FA5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2582084"/>
            <a:ext cx="6801246" cy="1659600"/>
          </a:xfrm>
        </p:spPr>
        <p:txBody>
          <a:bodyPr wrap="square" anchor="ctr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dirty="0"/>
              <a:t>Top 10 Mistakes You're Making with Your Cadences and How to Fix Them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0CED6E4-8283-7448-A1D0-D8B904B7B04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22038" y="6389688"/>
            <a:ext cx="969962" cy="1968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E00290A-7158-95EA-2180-2B3D1EB64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6150942"/>
            <a:ext cx="1916704" cy="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5933C5-EC3D-535B-F75F-7E057CD67D54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1: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Pushing data manually vs. pulling automatically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35796F-102C-4169-915F-F9CB44014095}"/>
              </a:ext>
            </a:extLst>
          </p:cNvPr>
          <p:cNvCxnSpPr>
            <a:cxnSpLocks/>
          </p:cNvCxnSpPr>
          <p:nvPr/>
        </p:nvCxnSpPr>
        <p:spPr>
          <a:xfrm>
            <a:off x="5939689" y="2774830"/>
            <a:ext cx="0" cy="754461"/>
          </a:xfrm>
          <a:prstGeom prst="straightConnector1">
            <a:avLst/>
          </a:prstGeom>
          <a:ln w="3810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Google Shape;617;p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FD736E-0887-4D51-A929-4F86BBCC2374}"/>
              </a:ext>
            </a:extLst>
          </p:cNvPr>
          <p:cNvGrpSpPr/>
          <p:nvPr/>
        </p:nvGrpSpPr>
        <p:grpSpPr>
          <a:xfrm>
            <a:off x="4538946" y="4025789"/>
            <a:ext cx="2801486" cy="1128596"/>
            <a:chOff x="7895800" y="2864702"/>
            <a:chExt cx="2801486" cy="112859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DF69781-BBA2-4B17-9ABA-8A3DF80D1140}"/>
                </a:ext>
              </a:extLst>
            </p:cNvPr>
            <p:cNvSpPr/>
            <p:nvPr/>
          </p:nvSpPr>
          <p:spPr>
            <a:xfrm>
              <a:off x="7895800" y="2864702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0" name="Picture 2" descr="Salesloft is a popular brand with a new corporate identity">
              <a:extLst>
                <a:ext uri="{FF2B5EF4-FFF2-40B4-BE49-F238E27FC236}">
                  <a16:creationId xmlns:a16="http://schemas.microsoft.com/office/drawing/2014/main" id="{26A4D4A7-30F3-4611-89E6-1356B9D1B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15" b="29915"/>
            <a:stretch/>
          </p:blipFill>
          <p:spPr bwMode="auto">
            <a:xfrm>
              <a:off x="8552949" y="3260982"/>
              <a:ext cx="1487189" cy="33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91A34F-86C2-4734-9FDD-CBB27C338994}"/>
              </a:ext>
            </a:extLst>
          </p:cNvPr>
          <p:cNvSpPr/>
          <p:nvPr/>
        </p:nvSpPr>
        <p:spPr>
          <a:xfrm>
            <a:off x="788871" y="2660027"/>
            <a:ext cx="2801486" cy="11285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66292F-F012-460E-92B4-DE450CFD6703}"/>
              </a:ext>
            </a:extLst>
          </p:cNvPr>
          <p:cNvGrpSpPr/>
          <p:nvPr/>
        </p:nvGrpSpPr>
        <p:grpSpPr>
          <a:xfrm>
            <a:off x="4541974" y="1577720"/>
            <a:ext cx="2801486" cy="1128596"/>
            <a:chOff x="3351131" y="3892860"/>
            <a:chExt cx="2801486" cy="112859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3F6572-B801-4B05-8615-AFBA237DB26F}"/>
                </a:ext>
              </a:extLst>
            </p:cNvPr>
            <p:cNvSpPr/>
            <p:nvPr/>
          </p:nvSpPr>
          <p:spPr>
            <a:xfrm>
              <a:off x="3351131" y="3892860"/>
              <a:ext cx="2801486" cy="1128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0" name="Google Shape;867;p19" descr="logo-salesforce-2 | One Smart Dollar">
              <a:extLst>
                <a:ext uri="{FF2B5EF4-FFF2-40B4-BE49-F238E27FC236}">
                  <a16:creationId xmlns:a16="http://schemas.microsoft.com/office/drawing/2014/main" id="{1CB5DB80-15ED-45F9-9FD4-8DAEAD404A66}"/>
                </a:ext>
              </a:extLst>
            </p:cNvPr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3391733" y="3985242"/>
              <a:ext cx="1286980" cy="743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FEEE6FE4-064C-4DC1-9D95-9223BA7D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874" y="4457158"/>
              <a:ext cx="1195339" cy="34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F5ADD-2E39-4909-B324-D6A32C612578}"/>
                </a:ext>
              </a:extLst>
            </p:cNvPr>
            <p:cNvCxnSpPr/>
            <p:nvPr/>
          </p:nvCxnSpPr>
          <p:spPr>
            <a:xfrm flipH="1">
              <a:off x="4320167" y="4235776"/>
              <a:ext cx="571112" cy="571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D22BB32-B0BB-4472-9C2F-3313B01AC225}"/>
              </a:ext>
            </a:extLst>
          </p:cNvPr>
          <p:cNvSpPr txBox="1"/>
          <p:nvPr/>
        </p:nvSpPr>
        <p:spPr>
          <a:xfrm>
            <a:off x="953868" y="2312201"/>
            <a:ext cx="2471500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Database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79211C-07FF-4B7B-93BD-2BBC34C80EC4}"/>
              </a:ext>
            </a:extLst>
          </p:cNvPr>
          <p:cNvSpPr txBox="1"/>
          <p:nvPr/>
        </p:nvSpPr>
        <p:spPr>
          <a:xfrm>
            <a:off x="4706979" y="1223752"/>
            <a:ext cx="2471492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2B14A-CE32-46A2-B888-1890725AC8D1}"/>
              </a:ext>
            </a:extLst>
          </p:cNvPr>
          <p:cNvSpPr txBox="1"/>
          <p:nvPr/>
        </p:nvSpPr>
        <p:spPr>
          <a:xfrm>
            <a:off x="4666227" y="3673761"/>
            <a:ext cx="2546924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Sales Engagement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2E0785-5651-4A0E-A28C-12AF029EF095}"/>
              </a:ext>
            </a:extLst>
          </p:cNvPr>
          <p:cNvCxnSpPr>
            <a:cxnSpLocks/>
          </p:cNvCxnSpPr>
          <p:nvPr/>
        </p:nvCxnSpPr>
        <p:spPr>
          <a:xfrm flipV="1">
            <a:off x="3687156" y="2206192"/>
            <a:ext cx="703796" cy="466849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6D3DAE-6E2F-477E-86B6-E41B8DC2934F}"/>
              </a:ext>
            </a:extLst>
          </p:cNvPr>
          <p:cNvCxnSpPr>
            <a:cxnSpLocks/>
          </p:cNvCxnSpPr>
          <p:nvPr/>
        </p:nvCxnSpPr>
        <p:spPr>
          <a:xfrm>
            <a:off x="3684625" y="3864988"/>
            <a:ext cx="650317" cy="557081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5173AA1-881D-81BB-B051-0D34A2F4F4A4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Automate this process by </a:t>
            </a:r>
            <a:r>
              <a:rPr lang="en-US" sz="2400" b="1" dirty="0">
                <a:solidFill>
                  <a:schemeClr val="tx1"/>
                </a:solidFill>
              </a:rPr>
              <a:t>mass importing contact info; </a:t>
            </a:r>
            <a:r>
              <a:rPr lang="en-US" sz="2400" dirty="0">
                <a:solidFill>
                  <a:schemeClr val="tx1"/>
                </a:solidFill>
              </a:rPr>
              <a:t>Identify w/</a:t>
            </a:r>
            <a:r>
              <a:rPr lang="en-US" sz="2400" b="1" dirty="0">
                <a:solidFill>
                  <a:schemeClr val="tx1"/>
                </a:solidFill>
              </a:rPr>
              <a:t> Ride Alongs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CCB2CD-6997-0D11-820B-B79E7DD7152D}"/>
              </a:ext>
            </a:extLst>
          </p:cNvPr>
          <p:cNvSpPr/>
          <p:nvPr/>
        </p:nvSpPr>
        <p:spPr>
          <a:xfrm>
            <a:off x="8175606" y="1294265"/>
            <a:ext cx="3303218" cy="386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If you or your team are finding it is taking entirely too long to get prospects from your contact database to you CRM and to Salesloft … 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Utilize existing automation across platforms</a:t>
            </a:r>
            <a:r>
              <a:rPr lang="en-US" dirty="0"/>
              <a:t> to save massive time on this step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recommend </a:t>
            </a:r>
            <a:r>
              <a:rPr lang="en-US" b="1" dirty="0"/>
              <a:t>1-to-1 ride alongs </a:t>
            </a:r>
            <a:r>
              <a:rPr lang="en-US" dirty="0"/>
              <a:t>to understand your reps’ process and identify opportunities to improve!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481573BA-C7CF-F13D-B31E-EFF917B29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  <p:pic>
        <p:nvPicPr>
          <p:cNvPr id="29" name="Google Shape;866;p19" descr="ZoomInfo-Datadashboard">
            <a:extLst>
              <a:ext uri="{FF2B5EF4-FFF2-40B4-BE49-F238E27FC236}">
                <a16:creationId xmlns:a16="http://schemas.microsoft.com/office/drawing/2014/main" id="{C7991FAD-7B7E-89B8-C9D0-EA6B58AABD9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247133" y="3001305"/>
            <a:ext cx="1884961" cy="44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7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"/>
          <p:cNvSpPr txBox="1">
            <a:spLocks noGrp="1"/>
          </p:cNvSpPr>
          <p:nvPr>
            <p:ph type="sldNum" idx="12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DCDCAB-93F5-43A1-9819-E54F9816AA82}"/>
              </a:ext>
            </a:extLst>
          </p:cNvPr>
          <p:cNvGrpSpPr/>
          <p:nvPr/>
        </p:nvGrpSpPr>
        <p:grpSpPr>
          <a:xfrm>
            <a:off x="6024715" y="2029362"/>
            <a:ext cx="199929" cy="2743200"/>
            <a:chOff x="4071215" y="1759316"/>
            <a:chExt cx="199929" cy="357857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DFEC1-85FC-A64A-959B-2FE5103813E9}"/>
                </a:ext>
              </a:extLst>
            </p:cNvPr>
            <p:cNvCxnSpPr>
              <a:cxnSpLocks/>
            </p:cNvCxnSpPr>
            <p:nvPr/>
          </p:nvCxnSpPr>
          <p:spPr>
            <a:xfrm>
              <a:off x="4082005" y="1759316"/>
              <a:ext cx="0" cy="357857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D008F49-80A5-1CEE-ED1A-7EA5891F5D12}"/>
                </a:ext>
              </a:extLst>
            </p:cNvPr>
            <p:cNvSpPr/>
            <p:nvPr/>
          </p:nvSpPr>
          <p:spPr>
            <a:xfrm rot="5400000">
              <a:off x="4007207" y="3448641"/>
              <a:ext cx="327946" cy="199929"/>
            </a:xfrm>
            <a:prstGeom prst="triangle">
              <a:avLst/>
            </a:prstGeom>
            <a:solidFill>
              <a:schemeClr val="tx1"/>
            </a:solidFill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83E8A-5B9F-4F28-32F9-F6739DFCB710}"/>
              </a:ext>
            </a:extLst>
          </p:cNvPr>
          <p:cNvGrpSpPr/>
          <p:nvPr/>
        </p:nvGrpSpPr>
        <p:grpSpPr>
          <a:xfrm>
            <a:off x="9026152" y="2029362"/>
            <a:ext cx="199929" cy="2743200"/>
            <a:chOff x="8012755" y="1759316"/>
            <a:chExt cx="199929" cy="357857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98253D-A3AE-F5D5-A5E0-1A74AF3B5FAA}"/>
                </a:ext>
              </a:extLst>
            </p:cNvPr>
            <p:cNvCxnSpPr>
              <a:cxnSpLocks/>
            </p:cNvCxnSpPr>
            <p:nvPr/>
          </p:nvCxnSpPr>
          <p:spPr>
            <a:xfrm>
              <a:off x="8012755" y="1759316"/>
              <a:ext cx="0" cy="357857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B3DCA0-F147-3A7C-CF50-7EB4CA9E31DD}"/>
                </a:ext>
              </a:extLst>
            </p:cNvPr>
            <p:cNvSpPr/>
            <p:nvPr/>
          </p:nvSpPr>
          <p:spPr>
            <a:xfrm rot="5400000">
              <a:off x="7948747" y="3451581"/>
              <a:ext cx="327946" cy="199929"/>
            </a:xfrm>
            <a:prstGeom prst="triangle">
              <a:avLst/>
            </a:prstGeom>
            <a:solidFill>
              <a:schemeClr val="tx1"/>
            </a:solidFill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C040B0-7BE9-E0F2-89B6-DFDF144E6150}"/>
              </a:ext>
            </a:extLst>
          </p:cNvPr>
          <p:cNvSpPr txBox="1"/>
          <p:nvPr/>
        </p:nvSpPr>
        <p:spPr>
          <a:xfrm>
            <a:off x="3863370" y="2561283"/>
            <a:ext cx="227937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Personal cadences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Varied 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Varied messaging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Varied subject lines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Limited outreach touches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Limited channels of 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“Marketing” language</a:t>
            </a:r>
          </a:p>
        </p:txBody>
      </p:sp>
      <p:sp>
        <p:nvSpPr>
          <p:cNvPr id="58" name="Text Placeholder 38">
            <a:extLst>
              <a:ext uri="{FF2B5EF4-FFF2-40B4-BE49-F238E27FC236}">
                <a16:creationId xmlns:a16="http://schemas.microsoft.com/office/drawing/2014/main" id="{CC3BC733-500B-0A5C-C219-314B482CCC70}"/>
              </a:ext>
            </a:extLst>
          </p:cNvPr>
          <p:cNvSpPr txBox="1">
            <a:spLocks/>
          </p:cNvSpPr>
          <p:nvPr/>
        </p:nvSpPr>
        <p:spPr>
          <a:xfrm>
            <a:off x="3778410" y="2191999"/>
            <a:ext cx="3343950" cy="227631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772"/>
                </a:solidFill>
              </a:rPr>
              <a:t>From …</a:t>
            </a:r>
          </a:p>
        </p:txBody>
      </p:sp>
      <p:sp>
        <p:nvSpPr>
          <p:cNvPr id="59" name="Text Placeholder 38">
            <a:extLst>
              <a:ext uri="{FF2B5EF4-FFF2-40B4-BE49-F238E27FC236}">
                <a16:creationId xmlns:a16="http://schemas.microsoft.com/office/drawing/2014/main" id="{14502864-9256-D2A7-EA83-65248B55E7BF}"/>
              </a:ext>
            </a:extLst>
          </p:cNvPr>
          <p:cNvSpPr txBox="1">
            <a:spLocks/>
          </p:cNvSpPr>
          <p:nvPr/>
        </p:nvSpPr>
        <p:spPr>
          <a:xfrm>
            <a:off x="6241103" y="2201001"/>
            <a:ext cx="3256151" cy="227631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772"/>
                </a:solidFill>
              </a:rPr>
              <a:t>To 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05D8CB-9DE6-8C19-5913-BADB1854AE18}"/>
              </a:ext>
            </a:extLst>
          </p:cNvPr>
          <p:cNvSpPr txBox="1"/>
          <p:nvPr/>
        </p:nvSpPr>
        <p:spPr>
          <a:xfrm>
            <a:off x="6434912" y="2563898"/>
            <a:ext cx="267254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Team</a:t>
            </a:r>
            <a:r>
              <a:rPr lang="en-US" sz="1200" dirty="0"/>
              <a:t> cadences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Standardized 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Consistent messaging </a:t>
            </a:r>
            <a:r>
              <a:rPr lang="en-US" sz="1200" b="1" dirty="0"/>
              <a:t>(80/20)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Optimized </a:t>
            </a:r>
            <a:r>
              <a:rPr lang="en-US" sz="1200" b="1" dirty="0"/>
              <a:t>subject lines </a:t>
            </a:r>
            <a:r>
              <a:rPr lang="en-US" sz="1200" dirty="0"/>
              <a:t>- </a:t>
            </a:r>
            <a:r>
              <a:rPr lang="en-US" sz="1200" b="1" dirty="0"/>
              <a:t>CTA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14+ </a:t>
            </a:r>
            <a:r>
              <a:rPr lang="en-US" sz="1200" dirty="0"/>
              <a:t>outreach </a:t>
            </a:r>
            <a:r>
              <a:rPr lang="en-US" sz="1200" b="1" dirty="0"/>
              <a:t>touches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4 channels </a:t>
            </a:r>
            <a:r>
              <a:rPr lang="en-US" sz="1200" dirty="0"/>
              <a:t>of communication (email, phone, LinkedIn, video)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b="1" dirty="0"/>
              <a:t>Sales</a:t>
            </a:r>
            <a:r>
              <a:rPr lang="en-US" sz="1200" dirty="0"/>
              <a:t>” language</a:t>
            </a: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367864E3-ADE4-BECE-A279-CA0131596D7E}"/>
              </a:ext>
            </a:extLst>
          </p:cNvPr>
          <p:cNvSpPr txBox="1">
            <a:spLocks/>
          </p:cNvSpPr>
          <p:nvPr/>
        </p:nvSpPr>
        <p:spPr>
          <a:xfrm>
            <a:off x="360363" y="1051203"/>
            <a:ext cx="11466875" cy="40320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More than </a:t>
            </a:r>
            <a:r>
              <a:rPr lang="en-US" i="1" dirty="0"/>
              <a:t>2X increase in cadence effectiveness </a:t>
            </a:r>
            <a:r>
              <a:rPr lang="en-US" dirty="0"/>
              <a:t>over an 8-week period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7994BA-3A23-15CB-B451-75030AF86AF3}"/>
              </a:ext>
            </a:extLst>
          </p:cNvPr>
          <p:cNvSpPr/>
          <p:nvPr/>
        </p:nvSpPr>
        <p:spPr>
          <a:xfrm>
            <a:off x="-64008" y="168678"/>
            <a:ext cx="12320016" cy="491934"/>
          </a:xfrm>
          <a:prstGeom prst="rect">
            <a:avLst/>
          </a:prstGeom>
          <a:solidFill>
            <a:srgbClr val="F9D8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Mistake 2: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Use of personal cadences and marketing language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5DD208-B452-5151-7BA0-39D7EDDA5C00}"/>
              </a:ext>
            </a:extLst>
          </p:cNvPr>
          <p:cNvSpPr/>
          <p:nvPr/>
        </p:nvSpPr>
        <p:spPr>
          <a:xfrm>
            <a:off x="-64008" y="5717525"/>
            <a:ext cx="12320016" cy="49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Fix: </a:t>
            </a:r>
            <a:r>
              <a:rPr lang="en-US" sz="2400" dirty="0">
                <a:solidFill>
                  <a:schemeClr val="tx1"/>
                </a:solidFill>
              </a:rPr>
              <a:t>Leverage </a:t>
            </a:r>
            <a:r>
              <a:rPr lang="en-US" sz="2400" b="1" dirty="0">
                <a:solidFill>
                  <a:schemeClr val="tx1"/>
                </a:solidFill>
              </a:rPr>
              <a:t>team cadences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b="1" dirty="0">
                <a:solidFill>
                  <a:schemeClr val="tx1"/>
                </a:solidFill>
              </a:rPr>
              <a:t>“sales” language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9ACFB8-3406-AF30-73E9-21156E312057}"/>
              </a:ext>
            </a:extLst>
          </p:cNvPr>
          <p:cNvSpPr/>
          <p:nvPr/>
        </p:nvSpPr>
        <p:spPr>
          <a:xfrm>
            <a:off x="268080" y="1770460"/>
            <a:ext cx="3296797" cy="351239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CCG Tips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Sales Language is</a:t>
            </a:r>
            <a:r>
              <a:rPr lang="en-US" b="1" dirty="0"/>
              <a:t> very direct</a:t>
            </a:r>
            <a:r>
              <a:rPr lang="en-US" dirty="0"/>
              <a:t>, </a:t>
            </a:r>
            <a:r>
              <a:rPr lang="en-US" b="1" dirty="0"/>
              <a:t>focuses on prospects pain </a:t>
            </a:r>
            <a:r>
              <a:rPr lang="en-US" dirty="0"/>
              <a:t>&amp; how you can take that pain away, and </a:t>
            </a:r>
            <a:r>
              <a:rPr lang="en-US" b="1" dirty="0"/>
              <a:t>sounds more like a 1-to-1 communication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Team Cadences allow you to </a:t>
            </a:r>
            <a:r>
              <a:rPr lang="en-US" dirty="0"/>
              <a:t>systematically track changes in cadences and </a:t>
            </a:r>
            <a:r>
              <a:rPr lang="en-US" b="1" dirty="0"/>
              <a:t>understand what’s working and what’s not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239D9-1C01-00C1-57FA-30707BC3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686" y="2428632"/>
            <a:ext cx="2623717" cy="2048255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084DEA9-77D9-B8A5-3D10-C15491152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17" y="6432909"/>
            <a:ext cx="889958" cy="1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CG Template Master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CG Template Master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12244</TotalTime>
  <Words>1819</Words>
  <Application>Microsoft Macintosh PowerPoint</Application>
  <PresentationFormat>Widescreen</PresentationFormat>
  <Paragraphs>273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var(--ricos-custom-p-font-family,unset)</vt:lpstr>
      <vt:lpstr>CCG Template Master</vt:lpstr>
      <vt:lpstr>1_CCG Template Master</vt:lpstr>
      <vt:lpstr>1_Content slides - no sub heading</vt:lpstr>
      <vt:lpstr>think-cell Slide</vt:lpstr>
      <vt:lpstr>You’re Doing it Wrong!</vt:lpstr>
      <vt:lpstr>Meet your presenters!</vt:lpstr>
      <vt:lpstr>Our mission</vt:lpstr>
      <vt:lpstr>We support our clients throughout the entire sales funnel</vt:lpstr>
      <vt:lpstr>Salesloft is at the heart of our recommended lead generation tech stack</vt:lpstr>
      <vt:lpstr>We help clients of all sizes and stages; Ranging from $3M in ARR to $6.5B</vt:lpstr>
      <vt:lpstr>Top 10 Mistakes You're Making with Your Cadences and How to Fix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video, product placement, living in the live feed</vt:lpstr>
      <vt:lpstr>PowerPoint Presentation</vt:lpstr>
      <vt:lpstr>PowerPoint Presentation</vt:lpstr>
      <vt:lpstr>CCG’s Cadence Best Practices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Cadence Consulting Group</dc:title>
  <dc:creator>Samantha Allen</dc:creator>
  <cp:lastModifiedBy>Fred Boutros</cp:lastModifiedBy>
  <cp:revision>84</cp:revision>
  <dcterms:created xsi:type="dcterms:W3CDTF">2019-10-14T14:16:15Z</dcterms:created>
  <dcterms:modified xsi:type="dcterms:W3CDTF">2022-05-24T16:17:44Z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0x0101008D9BAB7EB4E5734593F56E9F08EFACA7</vt:lpwstr>
  </property>
  <property fmtid="{D5CDD505-2E9C-101B-9397-08002B2CF9AE}" pid="3" name="Countries">
    <vt:lpwstr/>
  </property>
  <property fmtid="{D5CDD505-2E9C-101B-9397-08002B2CF9AE}" pid="4" name="Departments">
    <vt:lpwstr/>
  </property>
  <property fmtid="{D5CDD505-2E9C-101B-9397-08002B2CF9AE}" pid="5" name="Companies">
    <vt:lpwstr/>
  </property>
  <property fmtid="{D5CDD505-2E9C-101B-9397-08002B2CF9AE}" pid="6" name="Offer">
    <vt:lpwstr/>
  </property>
  <property fmtid="{D5CDD505-2E9C-101B-9397-08002B2CF9AE}" pid="7" name="Document Categories">
    <vt:lpwstr/>
  </property>
</Properties>
</file>