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68" r:id="rId2"/>
    <p:sldId id="280" r:id="rId3"/>
    <p:sldId id="275" r:id="rId4"/>
    <p:sldId id="276" r:id="rId5"/>
    <p:sldId id="277" r:id="rId6"/>
    <p:sldId id="278" r:id="rId7"/>
    <p:sldId id="279" r:id="rId8"/>
    <p:sldId id="285" r:id="rId9"/>
    <p:sldId id="281" r:id="rId10"/>
    <p:sldId id="282" r:id="rId11"/>
    <p:sldId id="27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94"/>
  </p:normalViewPr>
  <p:slideViewPr>
    <p:cSldViewPr snapToGrid="0" snapToObjects="1">
      <p:cViewPr varScale="1">
        <p:scale>
          <a:sx n="104" d="100"/>
          <a:sy n="104" d="100"/>
        </p:scale>
        <p:origin x="232"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C948E98-D540-D24A-8705-07E94A3ADC42}" type="datetimeFigureOut">
              <a:rPr lang="en-US" smtClean="0"/>
              <a:t>4/19/24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3514195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948E98-D540-D24A-8705-07E94A3ADC42}" type="datetimeFigureOut">
              <a:rPr lang="en-US" smtClean="0"/>
              <a:t>4/19/24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143621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948E98-D540-D24A-8705-07E94A3ADC42}" type="datetimeFigureOut">
              <a:rPr lang="en-US" smtClean="0"/>
              <a:t>4/19/24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2408038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948E98-D540-D24A-8705-07E94A3ADC42}" type="datetimeFigureOut">
              <a:rPr lang="en-US" smtClean="0"/>
              <a:t>4/19/24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733825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C948E98-D540-D24A-8705-07E94A3ADC42}" type="datetimeFigureOut">
              <a:rPr lang="en-US" smtClean="0"/>
              <a:t>4/19/24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1381522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C948E98-D540-D24A-8705-07E94A3ADC42}" type="datetimeFigureOut">
              <a:rPr lang="en-US" smtClean="0"/>
              <a:t>4/19/24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191913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C948E98-D540-D24A-8705-07E94A3ADC42}" type="datetimeFigureOut">
              <a:rPr lang="en-US" smtClean="0"/>
              <a:t>4/19/24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181561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C948E98-D540-D24A-8705-07E94A3ADC42}" type="datetimeFigureOut">
              <a:rPr lang="en-US" smtClean="0"/>
              <a:t>4/19/24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267101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948E98-D540-D24A-8705-07E94A3ADC42}" type="datetimeFigureOut">
              <a:rPr lang="en-US" smtClean="0"/>
              <a:t>4/19/24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2178436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C948E98-D540-D24A-8705-07E94A3ADC42}" type="datetimeFigureOut">
              <a:rPr lang="en-US" smtClean="0"/>
              <a:t>4/19/24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188813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C948E98-D540-D24A-8705-07E94A3ADC42}" type="datetimeFigureOut">
              <a:rPr lang="en-US" smtClean="0"/>
              <a:t>4/19/24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F1179-8D56-A74B-B24B-3CEB0780583D}" type="slidenum">
              <a:rPr lang="en-US" smtClean="0"/>
              <a:t>‹#›</a:t>
            </a:fld>
            <a:endParaRPr lang="en-US"/>
          </a:p>
        </p:txBody>
      </p:sp>
    </p:spTree>
    <p:extLst>
      <p:ext uri="{BB962C8B-B14F-4D97-AF65-F5344CB8AC3E}">
        <p14:creationId xmlns:p14="http://schemas.microsoft.com/office/powerpoint/2010/main" val="2408546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48E98-D540-D24A-8705-07E94A3ADC42}" type="datetimeFigureOut">
              <a:rPr lang="en-US" smtClean="0"/>
              <a:t>4/19/24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F1179-8D56-A74B-B24B-3CEB0780583D}" type="slidenum">
              <a:rPr lang="en-US" smtClean="0"/>
              <a:t>‹#›</a:t>
            </a:fld>
            <a:endParaRPr lang="en-US"/>
          </a:p>
        </p:txBody>
      </p:sp>
    </p:spTree>
    <p:extLst>
      <p:ext uri="{BB962C8B-B14F-4D97-AF65-F5344CB8AC3E}">
        <p14:creationId xmlns:p14="http://schemas.microsoft.com/office/powerpoint/2010/main" val="2395247284"/>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pixabay.com/illustrations/question-mark-characters-question-9660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dan@thetalentinitiative.com.au"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peoplematters.in/article/employer-branding/how-to-redefine-talent-acquisition-1817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creativecommons.org/licenses/by-sa/3.0/" TargetMode="External"/><Relationship Id="rId4" Type="http://schemas.openxmlformats.org/officeDocument/2006/relationships/hyperlink" Target="https://www.picpedia.org/chalkboard/h/human-resources.htm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loastra.com/blog/article/offboarding-what-to-remember"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publicdomainpictures.net/view-image.php?image=280716&amp;picture=aktualizace-softwaru"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publicdomainpictures.net/hu/view-image.php?image=76001&amp;picture=we-can-do-it-poszt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62000"/>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b="1" dirty="0">
                <a:solidFill>
                  <a:schemeClr val="bg2"/>
                </a:solidFill>
              </a:rPr>
              <a:t>The Talent Initiative</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endParaRPr lang="en-AU" sz="2000" dirty="0">
              <a:solidFill>
                <a:schemeClr val="bg1"/>
              </a:solidFill>
              <a:latin typeface="Segoe UI" panose="020B0502040204020203" pitchFamily="34" charset="0"/>
            </a:endParaRPr>
          </a:p>
        </p:txBody>
      </p:sp>
      <p:pic>
        <p:nvPicPr>
          <p:cNvPr id="5" name="Picture 4" descr="A blue letter t logo&#10;&#10;Description automatically generated">
            <a:extLst>
              <a:ext uri="{FF2B5EF4-FFF2-40B4-BE49-F238E27FC236}">
                <a16:creationId xmlns:a16="http://schemas.microsoft.com/office/drawing/2014/main" id="{1EF6914B-6638-0841-9E70-46EB974C046F}"/>
              </a:ext>
            </a:extLst>
          </p:cNvPr>
          <p:cNvPicPr>
            <a:picLocks noChangeAspect="1"/>
          </p:cNvPicPr>
          <p:nvPr/>
        </p:nvPicPr>
        <p:blipFill rotWithShape="1">
          <a:blip r:embed="rId3"/>
          <a:srcRect l="26004" r="25089"/>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541160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a:solidFill>
            <a:schemeClr val="accent1">
              <a:lumMod val="40000"/>
              <a:lumOff val="60000"/>
            </a:schemeClr>
          </a:solidFill>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2"/>
                </a:solidFill>
              </a:rPr>
              <a:t>Why engage us?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1"/>
                </a:solidFill>
                <a:effectLst/>
                <a:ea typeface="Calibri" panose="020F0502020204030204" pitchFamily="34" charset="0"/>
                <a:cs typeface="Times New Roman" panose="02020603050405020304" pitchFamily="18" charset="0"/>
              </a:rPr>
              <a:t>Why not? We’re a great bunch of people. Ask us, we’ll tell you! OK, we aim to be easy to work with, with uncomplicated, yet structured ways of working. </a:t>
            </a:r>
          </a:p>
          <a:p>
            <a:pPr marL="0" indent="0">
              <a:buNone/>
            </a:pPr>
            <a:r>
              <a:rPr lang="en-AU" sz="1800" dirty="0">
                <a:solidFill>
                  <a:schemeClr val="bg1"/>
                </a:solidFill>
                <a:effectLst/>
                <a:ea typeface="Calibri" panose="020F0502020204030204" pitchFamily="34" charset="0"/>
                <a:cs typeface="Times New Roman" panose="02020603050405020304" pitchFamily="18" charset="0"/>
              </a:rPr>
              <a:t>Our collective is structured in such a way that allows us to keep overheads low, so we back our pricing structure to be extremely commercially competitive. </a:t>
            </a:r>
          </a:p>
          <a:p>
            <a:pPr marL="0" indent="0">
              <a:buNone/>
            </a:pPr>
            <a:r>
              <a:rPr lang="en-AU" sz="1800" dirty="0">
                <a:solidFill>
                  <a:schemeClr val="bg1"/>
                </a:solidFill>
                <a:effectLst/>
                <a:ea typeface="Calibri" panose="020F0502020204030204" pitchFamily="34" charset="0"/>
                <a:cs typeface="Times New Roman" panose="02020603050405020304" pitchFamily="18" charset="0"/>
              </a:rPr>
              <a:t>We’re realists who continue to hold optimism close to our hearts. We are HR for strategic business advantage not HR for process sake.</a:t>
            </a:r>
          </a:p>
          <a:p>
            <a:pPr marL="0" indent="0">
              <a:buNone/>
            </a:pPr>
            <a:endParaRPr lang="en-AU" sz="2000" dirty="0">
              <a:solidFill>
                <a:schemeClr val="bg2"/>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l="17803" r="17803"/>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49422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a:solidFill>
            <a:schemeClr val="accent1">
              <a:lumMod val="40000"/>
              <a:lumOff val="60000"/>
            </a:schemeClr>
          </a:solidFill>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1"/>
                </a:solidFill>
              </a:rPr>
              <a:t>Now what?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We’re consultants, let’s talk more. </a:t>
            </a:r>
          </a:p>
          <a:p>
            <a:pPr marL="0" indent="0">
              <a:buNone/>
            </a:pPr>
            <a:endParaRPr lang="en-AU"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800" dirty="0">
                <a:effectLst/>
                <a:latin typeface="Times New Roman" panose="02020603050405020304" pitchFamily="18" charset="0"/>
                <a:ea typeface="Calibri" panose="020F0502020204030204" pitchFamily="34" charset="0"/>
                <a:cs typeface="Times New Roman" panose="02020603050405020304" pitchFamily="18" charset="0"/>
                <a:hlinkClick r:id="rId3"/>
              </a:rPr>
              <a:t>dan@thetalentinitiative.com.au</a:t>
            </a:r>
            <a:endParaRPr lang="en-A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0418351545</a:t>
            </a:r>
          </a:p>
          <a:p>
            <a:pPr marL="0" indent="0">
              <a:buNone/>
            </a:pPr>
            <a:endParaRPr lang="en-AU" sz="2000" dirty="0">
              <a:solidFill>
                <a:schemeClr val="bg1"/>
              </a:solidFill>
              <a:latin typeface="Segoe UI" panose="020B0502040204020203" pitchFamily="34" charset="0"/>
            </a:endParaRPr>
          </a:p>
        </p:txBody>
      </p:sp>
      <p:pic>
        <p:nvPicPr>
          <p:cNvPr id="5" name="Picture 4" descr="A blue letter t logo&#10;&#10;Description automatically generated">
            <a:extLst>
              <a:ext uri="{FF2B5EF4-FFF2-40B4-BE49-F238E27FC236}">
                <a16:creationId xmlns:a16="http://schemas.microsoft.com/office/drawing/2014/main" id="{1EF6914B-6638-0841-9E70-46EB974C046F}"/>
              </a:ext>
            </a:extLst>
          </p:cNvPr>
          <p:cNvPicPr>
            <a:picLocks noChangeAspect="1"/>
          </p:cNvPicPr>
          <p:nvPr/>
        </p:nvPicPr>
        <p:blipFill rotWithShape="1">
          <a:blip r:embed="rId4"/>
          <a:srcRect l="26004" r="25089"/>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036644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63000"/>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b="1" dirty="0">
                <a:solidFill>
                  <a:schemeClr val="bg2"/>
                </a:solidFill>
              </a:rPr>
              <a:t>Who are we?</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701721" y="1710737"/>
            <a:ext cx="4619621" cy="3957178"/>
          </a:xfrm>
        </p:spPr>
        <p:txBody>
          <a:bodyPr>
            <a:normAutofit fontScale="92500" lnSpcReduction="20000"/>
          </a:bodyPr>
          <a:lstStyle/>
          <a:p>
            <a:pPr marL="0" indent="0">
              <a:buNone/>
            </a:pPr>
            <a:r>
              <a:rPr lang="en-AU" sz="1900" dirty="0">
                <a:solidFill>
                  <a:schemeClr val="bg2"/>
                </a:solidFill>
                <a:effectLst/>
                <a:ea typeface="Times New Roman" panose="02020603050405020304" pitchFamily="18" charset="0"/>
                <a:cs typeface="Times New Roman" panose="02020603050405020304" pitchFamily="18" charset="0"/>
              </a:rPr>
              <a:t>Born out of decades at the forefront of People leadership, The Talent Initiative is a collective of dedicated professionals, brands and companies all focussed on empowering businesses to optimize their Talent Acquisition (TA) and Human Resources (HR) functions.</a:t>
            </a:r>
            <a:endParaRPr lang="en-AU" sz="19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1900" dirty="0">
              <a:solidFill>
                <a:schemeClr val="bg2"/>
              </a:solidFill>
              <a:effectLst/>
              <a:ea typeface="Times New Roman" panose="02020603050405020304" pitchFamily="18" charset="0"/>
              <a:cs typeface="Times New Roman" panose="02020603050405020304" pitchFamily="18" charset="0"/>
            </a:endParaRPr>
          </a:p>
          <a:p>
            <a:pPr marL="0" indent="0">
              <a:buNone/>
            </a:pPr>
            <a:r>
              <a:rPr lang="en-AU" sz="1900" dirty="0">
                <a:solidFill>
                  <a:schemeClr val="bg2"/>
                </a:solidFill>
                <a:effectLst/>
                <a:ea typeface="Times New Roman" panose="02020603050405020304" pitchFamily="18" charset="0"/>
                <a:cs typeface="Times New Roman" panose="02020603050405020304" pitchFamily="18" charset="0"/>
              </a:rPr>
              <a:t>Our Founder Dan </a:t>
            </a:r>
            <a:r>
              <a:rPr lang="en-AU" sz="1900" dirty="0" err="1">
                <a:solidFill>
                  <a:schemeClr val="bg2"/>
                </a:solidFill>
                <a:effectLst/>
                <a:ea typeface="Times New Roman" panose="02020603050405020304" pitchFamily="18" charset="0"/>
                <a:cs typeface="Times New Roman" panose="02020603050405020304" pitchFamily="18" charset="0"/>
              </a:rPr>
              <a:t>Nuroo</a:t>
            </a:r>
            <a:r>
              <a:rPr lang="en-AU" sz="1900" dirty="0">
                <a:solidFill>
                  <a:schemeClr val="bg2"/>
                </a:solidFill>
                <a:effectLst/>
                <a:ea typeface="Times New Roman" panose="02020603050405020304" pitchFamily="18" charset="0"/>
                <a:cs typeface="Times New Roman" panose="02020603050405020304" pitchFamily="18" charset="0"/>
              </a:rPr>
              <a:t>, a globally connected leader, has led People functions in corporate environments </a:t>
            </a:r>
            <a:r>
              <a:rPr lang="en-AU" sz="1900" dirty="0">
                <a:solidFill>
                  <a:schemeClr val="bg2"/>
                </a:solidFill>
                <a:ea typeface="Times New Roman" panose="02020603050405020304" pitchFamily="18" charset="0"/>
                <a:cs typeface="Times New Roman" panose="02020603050405020304" pitchFamily="18" charset="0"/>
              </a:rPr>
              <a:t>since the early 2000s. Leading and building teams, nationally and internationally and making them the competitive advantage they should be. </a:t>
            </a:r>
            <a:endParaRPr lang="en-AU" sz="19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1900" dirty="0">
              <a:solidFill>
                <a:schemeClr val="bg2"/>
              </a:solidFill>
              <a:effectLst/>
              <a:ea typeface="Times New Roman" panose="02020603050405020304" pitchFamily="18" charset="0"/>
              <a:cs typeface="Times New Roman" panose="02020603050405020304" pitchFamily="18" charset="0"/>
            </a:endParaRPr>
          </a:p>
          <a:p>
            <a:pPr marL="0" indent="0">
              <a:buNone/>
            </a:pPr>
            <a:r>
              <a:rPr lang="en-AU" sz="1900" dirty="0">
                <a:solidFill>
                  <a:schemeClr val="bg2"/>
                </a:solidFill>
                <a:effectLst/>
                <a:ea typeface="Times New Roman" panose="02020603050405020304" pitchFamily="18" charset="0"/>
                <a:cs typeface="Times New Roman" panose="02020603050405020304" pitchFamily="18" charset="0"/>
              </a:rPr>
              <a:t>Known as an innovator, he’s excited to bring the Talent Initiative to life. </a:t>
            </a:r>
            <a:endParaRPr lang="en-AU" sz="19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srcRect t="11662" b="11662"/>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085438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62041"/>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b="1" dirty="0">
                <a:solidFill>
                  <a:schemeClr val="bg2"/>
                </a:solidFill>
              </a:rPr>
              <a:t>What do we do?</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fontScale="92500" lnSpcReduction="10000"/>
          </a:bodyPr>
          <a:lstStyle/>
          <a:p>
            <a:r>
              <a:rPr lang="en-AU" sz="1800" dirty="0">
                <a:solidFill>
                  <a:schemeClr val="bg2"/>
                </a:solidFill>
                <a:effectLst/>
                <a:ea typeface="Times New Roman" panose="02020603050405020304" pitchFamily="18" charset="0"/>
                <a:cs typeface="Times New Roman" panose="02020603050405020304" pitchFamily="18" charset="0"/>
              </a:rPr>
              <a:t>Our team excels at bridging the gap between business objectives and People strategies, ensuring seamless alignment. </a:t>
            </a:r>
          </a:p>
          <a:p>
            <a:r>
              <a:rPr lang="en-AU" sz="1800" dirty="0">
                <a:solidFill>
                  <a:schemeClr val="bg2"/>
                </a:solidFill>
                <a:effectLst/>
                <a:ea typeface="Times New Roman" panose="02020603050405020304" pitchFamily="18" charset="0"/>
                <a:cs typeface="Times New Roman" panose="02020603050405020304" pitchFamily="18" charset="0"/>
              </a:rPr>
              <a:t>We offer fresh perspectives and innovative thinking to inspire teams to discover new opportunities and elevate their performance.</a:t>
            </a:r>
            <a:endParaRPr lang="en-AU" sz="1800" dirty="0">
              <a:solidFill>
                <a:schemeClr val="bg2"/>
              </a:solidFill>
              <a:effectLst/>
              <a:ea typeface="Calibri" panose="020F0502020204030204" pitchFamily="34" charset="0"/>
              <a:cs typeface="Times New Roman" panose="02020603050405020304" pitchFamily="18" charset="0"/>
            </a:endParaRPr>
          </a:p>
          <a:p>
            <a:r>
              <a:rPr lang="en-AU" sz="1800" dirty="0">
                <a:solidFill>
                  <a:schemeClr val="bg2"/>
                </a:solidFill>
                <a:ea typeface="Times New Roman" panose="02020603050405020304" pitchFamily="18" charset="0"/>
                <a:cs typeface="Times New Roman" panose="02020603050405020304" pitchFamily="18" charset="0"/>
              </a:rPr>
              <a:t>W</a:t>
            </a:r>
            <a:r>
              <a:rPr lang="en-AU" sz="1800" dirty="0">
                <a:solidFill>
                  <a:schemeClr val="bg2"/>
                </a:solidFill>
                <a:effectLst/>
                <a:ea typeface="Times New Roman" panose="02020603050405020304" pitchFamily="18" charset="0"/>
                <a:cs typeface="Times New Roman" panose="02020603050405020304" pitchFamily="18" charset="0"/>
              </a:rPr>
              <a:t>e proficiently navigate every stage of the employee lifecycle, offering invaluable solutions to address a spectrum of people-related challenges. </a:t>
            </a:r>
          </a:p>
          <a:p>
            <a:r>
              <a:rPr lang="en-AU" sz="1800" dirty="0">
                <a:solidFill>
                  <a:schemeClr val="bg2"/>
                </a:solidFill>
                <a:effectLst/>
                <a:ea typeface="Times New Roman" panose="02020603050405020304" pitchFamily="18" charset="0"/>
                <a:cs typeface="Times New Roman" panose="02020603050405020304" pitchFamily="18" charset="0"/>
              </a:rPr>
              <a:t>Whether servicing enterprise clients or small businesses, we consistently deliver value and resolve issues with precision and expertise.</a:t>
            </a:r>
            <a:endParaRPr lang="en-AU" sz="18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1800" dirty="0">
              <a:solidFill>
                <a:schemeClr val="bg2"/>
              </a:solidFill>
              <a:effectLst/>
              <a:ea typeface="Calibri" panose="020F0502020204030204" pitchFamily="34" charset="0"/>
              <a:cs typeface="Times New Roman" panose="02020603050405020304" pitchFamily="18" charset="0"/>
            </a:endParaRPr>
          </a:p>
          <a:p>
            <a:pPr marL="0" indent="0">
              <a:buNone/>
            </a:pPr>
            <a:r>
              <a:rPr lang="en-AU" sz="1800" dirty="0">
                <a:solidFill>
                  <a:schemeClr val="bg2"/>
                </a:solidFill>
                <a:effectLst/>
                <a:ea typeface="Calibri" panose="020F0502020204030204" pitchFamily="34" charset="0"/>
                <a:cs typeface="Times New Roman" panose="02020603050405020304" pitchFamily="18" charset="0"/>
              </a:rPr>
              <a:t>To break it down beyond Consulting speak. </a:t>
            </a:r>
          </a:p>
          <a:p>
            <a:pPr marL="0" indent="0">
              <a:buNone/>
            </a:pPr>
            <a:endParaRPr lang="en-AU" sz="2000" dirty="0">
              <a:solidFill>
                <a:schemeClr val="bg1"/>
              </a:solidFill>
              <a:latin typeface="Segoe UI" panose="020B0502040204020203" pitchFamily="34" charset="0"/>
            </a:endParaRPr>
          </a:p>
        </p:txBody>
      </p:sp>
      <p:pic>
        <p:nvPicPr>
          <p:cNvPr id="5" name="Picture 4" descr="A blue letter t logo&#10;&#10;Description automatically generated">
            <a:extLst>
              <a:ext uri="{FF2B5EF4-FFF2-40B4-BE49-F238E27FC236}">
                <a16:creationId xmlns:a16="http://schemas.microsoft.com/office/drawing/2014/main" id="{1EF6914B-6638-0841-9E70-46EB974C046F}"/>
              </a:ext>
            </a:extLst>
          </p:cNvPr>
          <p:cNvPicPr>
            <a:picLocks noChangeAspect="1"/>
          </p:cNvPicPr>
          <p:nvPr/>
        </p:nvPicPr>
        <p:blipFill rotWithShape="1">
          <a:blip r:embed="rId3"/>
          <a:srcRect l="26004" r="25089"/>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558255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2"/>
                </a:solidFill>
              </a:rPr>
              <a:t>Talent Acquisition (TA)</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2"/>
                </a:solidFill>
                <a:effectLst/>
                <a:ea typeface="Times New Roman" panose="02020603050405020304" pitchFamily="18" charset="0"/>
                <a:cs typeface="Times New Roman" panose="02020603050405020304" pitchFamily="18" charset="0"/>
              </a:rPr>
              <a:t>From traditional fee-for-resources models to ad hoc assistance, we offer a comprehensive range of talent acquisition solutions. </a:t>
            </a:r>
          </a:p>
          <a:p>
            <a:pPr marL="0" indent="0">
              <a:buNone/>
            </a:pPr>
            <a:r>
              <a:rPr lang="en-AU" sz="1800" dirty="0">
                <a:solidFill>
                  <a:schemeClr val="bg2"/>
                </a:solidFill>
                <a:effectLst/>
                <a:ea typeface="Times New Roman" panose="02020603050405020304" pitchFamily="18" charset="0"/>
                <a:cs typeface="Times New Roman" panose="02020603050405020304" pitchFamily="18" charset="0"/>
              </a:rPr>
              <a:t>Whether you’re looking to enhance your talent acquisition capabilities through training and mentorship, develop a robust TA strategy, building deep and active talent pools, conduct a function audit, or simply seek advice and collaboration, we’ve got you covered.</a:t>
            </a:r>
            <a:endParaRPr lang="en-AU" sz="18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l="25546" r="25546"/>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083709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0" y="365125"/>
            <a:ext cx="5661453" cy="1627636"/>
          </a:xfrm>
        </p:spPr>
        <p:txBody>
          <a:bodyPr>
            <a:normAutofit/>
          </a:bodyPr>
          <a:lstStyle/>
          <a:p>
            <a:r>
              <a:rPr lang="en-US" b="1" dirty="0">
                <a:solidFill>
                  <a:schemeClr val="bg2"/>
                </a:solidFill>
              </a:rPr>
              <a:t>Human Resources (HR)</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2"/>
                </a:solidFill>
                <a:effectLst/>
                <a:ea typeface="Times New Roman" panose="02020603050405020304" pitchFamily="18" charset="0"/>
                <a:cs typeface="Times New Roman" panose="02020603050405020304" pitchFamily="18" charset="0"/>
              </a:rPr>
              <a:t>Empower your organisation to navigate people issues confidently. Rather than depending on untrained managers, unlock the potential of our HR as a Service offering. </a:t>
            </a:r>
          </a:p>
          <a:p>
            <a:pPr marL="0" indent="0">
              <a:buNone/>
            </a:pPr>
            <a:r>
              <a:rPr lang="en-AU" sz="1800" dirty="0">
                <a:solidFill>
                  <a:schemeClr val="bg2"/>
                </a:solidFill>
                <a:effectLst/>
                <a:ea typeface="Times New Roman" panose="02020603050405020304" pitchFamily="18" charset="0"/>
                <a:cs typeface="Times New Roman" panose="02020603050405020304" pitchFamily="18" charset="0"/>
              </a:rPr>
              <a:t>We specialise in crafting effective onboarding and induction strategies, managing the entire employment lifecycle, and facilitating seamless offboarding and alumni engagement. </a:t>
            </a:r>
          </a:p>
          <a:p>
            <a:pPr marL="0" indent="0">
              <a:buNone/>
            </a:pPr>
            <a:r>
              <a:rPr lang="en-AU" sz="1800" dirty="0">
                <a:solidFill>
                  <a:schemeClr val="bg2"/>
                </a:solidFill>
                <a:effectLst/>
                <a:ea typeface="Times New Roman" panose="02020603050405020304" pitchFamily="18" charset="0"/>
                <a:cs typeface="Times New Roman" panose="02020603050405020304" pitchFamily="18" charset="0"/>
              </a:rPr>
              <a:t>Whether it's organisational change or cultural uplift, we provide comprehensive support with analytics, performance management, reward and recognition, as well as expert guidance on employee and industrial relations</a:t>
            </a:r>
            <a:endParaRPr lang="en-AU" sz="1800" dirty="0">
              <a:solidFill>
                <a:schemeClr val="bg2"/>
              </a:solidFill>
              <a:effectLst/>
              <a:ea typeface="Calibri" panose="020F0502020204030204" pitchFamily="34" charset="0"/>
              <a:cs typeface="Times New Roman" panose="02020603050405020304" pitchFamily="18" charset="0"/>
            </a:endParaRP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l="21416" r="21416"/>
          <a:stretch/>
        </p:blipFill>
        <p:spPr>
          <a:xfrm>
            <a:off x="6225996"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4" name="TextBox 3">
            <a:extLst>
              <a:ext uri="{FF2B5EF4-FFF2-40B4-BE49-F238E27FC236}">
                <a16:creationId xmlns:a16="http://schemas.microsoft.com/office/drawing/2014/main" id="{45850D9E-1998-9D46-942A-42F3775AE6F9}"/>
              </a:ext>
            </a:extLst>
          </p:cNvPr>
          <p:cNvSpPr txBox="1"/>
          <p:nvPr/>
        </p:nvSpPr>
        <p:spPr>
          <a:xfrm>
            <a:off x="6225997" y="6858000"/>
            <a:ext cx="5962785" cy="230832"/>
          </a:xfrm>
          <a:prstGeom prst="rect">
            <a:avLst/>
          </a:prstGeom>
          <a:noFill/>
        </p:spPr>
        <p:txBody>
          <a:bodyPr wrap="square" rtlCol="0">
            <a:spAutoFit/>
          </a:bodyPr>
          <a:lstStyle/>
          <a:p>
            <a:r>
              <a:rPr lang="en-US" sz="900">
                <a:hlinkClick r:id="rId4" tooltip="https://www.picpedia.org/chalkboard/h/human-resources.html"/>
              </a:rPr>
              <a:t>This Photo</a:t>
            </a:r>
            <a:r>
              <a:rPr lang="en-US" sz="900"/>
              <a:t> by Unknown Author is licensed under </a:t>
            </a:r>
            <a:r>
              <a:rPr lang="en-US" sz="900">
                <a:hlinkClick r:id="rId5" tooltip="https://creativecommons.org/licenses/by-sa/3.0/"/>
              </a:rPr>
              <a:t>CC BY-SA</a:t>
            </a:r>
            <a:endParaRPr lang="en-US" sz="900"/>
          </a:p>
        </p:txBody>
      </p:sp>
    </p:spTree>
    <p:extLst>
      <p:ext uri="{BB962C8B-B14F-4D97-AF65-F5344CB8AC3E}">
        <p14:creationId xmlns:p14="http://schemas.microsoft.com/office/powerpoint/2010/main" val="537470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1"/>
                </a:solidFill>
              </a:rPr>
              <a:t>Offboarding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1"/>
                </a:solidFill>
                <a:effectLst/>
                <a:ea typeface="Times New Roman" panose="02020603050405020304" pitchFamily="18" charset="0"/>
                <a:cs typeface="Times New Roman" panose="02020603050405020304" pitchFamily="18" charset="0"/>
              </a:rPr>
              <a:t>Navigating the departure process, whether voluntary or involuntary, can be challenging. </a:t>
            </a:r>
          </a:p>
          <a:p>
            <a:pPr marL="0" indent="0">
              <a:buNone/>
            </a:pPr>
            <a:endParaRPr lang="en-AU" sz="1800" dirty="0">
              <a:solidFill>
                <a:schemeClr val="bg1"/>
              </a:solidFill>
              <a:ea typeface="Times New Roman" panose="02020603050405020304" pitchFamily="18" charset="0"/>
              <a:cs typeface="Times New Roman" panose="02020603050405020304" pitchFamily="18" charset="0"/>
            </a:endParaRPr>
          </a:p>
          <a:p>
            <a:pPr marL="0" indent="0">
              <a:buNone/>
            </a:pPr>
            <a:r>
              <a:rPr lang="en-AU" sz="1800" dirty="0">
                <a:solidFill>
                  <a:schemeClr val="bg1"/>
                </a:solidFill>
                <a:effectLst/>
                <a:ea typeface="Times New Roman" panose="02020603050405020304" pitchFamily="18" charset="0"/>
                <a:cs typeface="Times New Roman" panose="02020603050405020304" pitchFamily="18" charset="0"/>
              </a:rPr>
              <a:t>We offer comprehensive support to ease this transition. From conducting impartial exit interviews to providing outplacement services, fostering alumni connections, and facilitating boomerang hires, we’re here to assist you every step of the way.</a:t>
            </a:r>
            <a:endParaRPr lang="en-AU" sz="1800" dirty="0">
              <a:solidFill>
                <a:schemeClr val="bg1"/>
              </a:solidFill>
              <a:effectLst/>
              <a:ea typeface="Calibri" panose="020F0502020204030204" pitchFamily="34" charset="0"/>
              <a:cs typeface="Times New Roman" panose="02020603050405020304" pitchFamily="18" charset="0"/>
            </a:endParaRP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l="25213" r="25213"/>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708579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1"/>
                </a:solidFill>
              </a:rPr>
              <a:t>HR Technical Advice and selection</a:t>
            </a:r>
            <a:r>
              <a:rPr lang="en-US" dirty="0">
                <a:solidFill>
                  <a:srgbClr val="FFFFFF"/>
                </a:solidFill>
              </a:rPr>
              <a: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1"/>
                </a:solidFill>
                <a:effectLst/>
                <a:ea typeface="Times New Roman" panose="02020603050405020304" pitchFamily="18" charset="0"/>
                <a:cs typeface="Times New Roman" panose="02020603050405020304" pitchFamily="18" charset="0"/>
              </a:rPr>
              <a:t>With a plethora of HR Tech vendors saturating the market, making the right choice can be daunting amidst the array of options. </a:t>
            </a:r>
          </a:p>
          <a:p>
            <a:pPr marL="0" indent="0">
              <a:buNone/>
            </a:pPr>
            <a:r>
              <a:rPr lang="en-AU" sz="1800" dirty="0">
                <a:solidFill>
                  <a:schemeClr val="bg1"/>
                </a:solidFill>
                <a:effectLst/>
                <a:ea typeface="Times New Roman" panose="02020603050405020304" pitchFamily="18" charset="0"/>
                <a:cs typeface="Times New Roman" panose="02020603050405020304" pitchFamily="18" charset="0"/>
              </a:rPr>
              <a:t>Our expertise enables us to streamline this process for you. From crafting robust business cases and conducting needs analyses to guiding you in selecting the ideal vendor, we offer comprehensive support. </a:t>
            </a:r>
          </a:p>
          <a:p>
            <a:pPr marL="0" indent="0">
              <a:buNone/>
            </a:pPr>
            <a:r>
              <a:rPr lang="en-AU" sz="1800" dirty="0">
                <a:solidFill>
                  <a:schemeClr val="bg1"/>
                </a:solidFill>
                <a:effectLst/>
                <a:ea typeface="Times New Roman" panose="02020603050405020304" pitchFamily="18" charset="0"/>
                <a:cs typeface="Times New Roman" panose="02020603050405020304" pitchFamily="18" charset="0"/>
              </a:rPr>
              <a:t>Leveraging our partnerships for implementation and selection assistance, coupled with strong relationships with numerous vendors, we ensure a seamless and tailored technical solution for your business needs.</a:t>
            </a:r>
            <a:endParaRPr lang="en-AU" sz="1800" dirty="0">
              <a:solidFill>
                <a:schemeClr val="bg1"/>
              </a:solidFill>
              <a:effectLst/>
              <a:ea typeface="Calibri" panose="020F0502020204030204" pitchFamily="34" charset="0"/>
              <a:cs typeface="Times New Roman" panose="02020603050405020304" pitchFamily="18" charset="0"/>
            </a:endParaRP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l="24776" r="24776"/>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89139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12191980" cy="6857990"/>
          </a:xfrm>
          <a:prstGeom prst="rect">
            <a:avLst/>
          </a:prstGeom>
          <a:solidFill>
            <a:schemeClr val="accent1">
              <a:lumMod val="40000"/>
              <a:lumOff val="60000"/>
            </a:schemeClr>
          </a:solidFill>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1"/>
                </a:solidFill>
              </a:rPr>
              <a:t>Technology Partners	</a:t>
            </a:r>
          </a:p>
        </p:txBody>
      </p:sp>
      <p:pic>
        <p:nvPicPr>
          <p:cNvPr id="9" name="Content Placeholder 8">
            <a:extLst>
              <a:ext uri="{FF2B5EF4-FFF2-40B4-BE49-F238E27FC236}">
                <a16:creationId xmlns:a16="http://schemas.microsoft.com/office/drawing/2014/main" id="{2E675355-A2CE-A826-C31E-52CD86C3800D}"/>
              </a:ext>
            </a:extLst>
          </p:cNvPr>
          <p:cNvPicPr>
            <a:picLocks noGrp="1" noChangeAspect="1"/>
          </p:cNvPicPr>
          <p:nvPr>
            <p:ph idx="1"/>
          </p:nvPr>
        </p:nvPicPr>
        <p:blipFill>
          <a:blip r:embed="rId3"/>
          <a:stretch>
            <a:fillRect/>
          </a:stretch>
        </p:blipFill>
        <p:spPr>
          <a:xfrm>
            <a:off x="1284759" y="1992761"/>
            <a:ext cx="1318708" cy="1014391"/>
          </a:xfrm>
        </p:spPr>
      </p:pic>
      <p:pic>
        <p:nvPicPr>
          <p:cNvPr id="11" name="Picture 10" descr="A black and grey text&#10;&#10;Description automatically generated">
            <a:extLst>
              <a:ext uri="{FF2B5EF4-FFF2-40B4-BE49-F238E27FC236}">
                <a16:creationId xmlns:a16="http://schemas.microsoft.com/office/drawing/2014/main" id="{80BA4461-5D16-4A18-BCF6-A5DF4D55B0A5}"/>
              </a:ext>
            </a:extLst>
          </p:cNvPr>
          <p:cNvPicPr>
            <a:picLocks noChangeAspect="1"/>
          </p:cNvPicPr>
          <p:nvPr/>
        </p:nvPicPr>
        <p:blipFill>
          <a:blip r:embed="rId4"/>
          <a:stretch>
            <a:fillRect/>
          </a:stretch>
        </p:blipFill>
        <p:spPr>
          <a:xfrm>
            <a:off x="3888206" y="1992761"/>
            <a:ext cx="2856099" cy="748495"/>
          </a:xfrm>
          <a:prstGeom prst="rect">
            <a:avLst/>
          </a:prstGeom>
        </p:spPr>
      </p:pic>
      <p:pic>
        <p:nvPicPr>
          <p:cNvPr id="13" name="Picture 12" descr="A purple text on a white background&#10;&#10;Description automatically generated">
            <a:extLst>
              <a:ext uri="{FF2B5EF4-FFF2-40B4-BE49-F238E27FC236}">
                <a16:creationId xmlns:a16="http://schemas.microsoft.com/office/drawing/2014/main" id="{C0610D3F-1E7F-39F3-9F09-9221DA85A8FE}"/>
              </a:ext>
            </a:extLst>
          </p:cNvPr>
          <p:cNvPicPr>
            <a:picLocks noChangeAspect="1"/>
          </p:cNvPicPr>
          <p:nvPr/>
        </p:nvPicPr>
        <p:blipFill>
          <a:blip r:embed="rId5"/>
          <a:stretch>
            <a:fillRect/>
          </a:stretch>
        </p:blipFill>
        <p:spPr>
          <a:xfrm>
            <a:off x="7870467" y="1992761"/>
            <a:ext cx="2619733" cy="748495"/>
          </a:xfrm>
          <a:prstGeom prst="rect">
            <a:avLst/>
          </a:prstGeom>
        </p:spPr>
      </p:pic>
      <p:pic>
        <p:nvPicPr>
          <p:cNvPr id="15" name="Picture 14" descr="A blue rectangle with white text&#10;&#10;Description automatically generated">
            <a:extLst>
              <a:ext uri="{FF2B5EF4-FFF2-40B4-BE49-F238E27FC236}">
                <a16:creationId xmlns:a16="http://schemas.microsoft.com/office/drawing/2014/main" id="{D61CCE6C-0619-E368-6527-6F6A8E84FA3E}"/>
              </a:ext>
            </a:extLst>
          </p:cNvPr>
          <p:cNvPicPr>
            <a:picLocks noChangeAspect="1"/>
          </p:cNvPicPr>
          <p:nvPr/>
        </p:nvPicPr>
        <p:blipFill>
          <a:blip r:embed="rId6"/>
          <a:stretch>
            <a:fillRect/>
          </a:stretch>
        </p:blipFill>
        <p:spPr>
          <a:xfrm>
            <a:off x="2662909" y="3985512"/>
            <a:ext cx="2017584" cy="741759"/>
          </a:xfrm>
          <a:prstGeom prst="rect">
            <a:avLst/>
          </a:prstGeom>
        </p:spPr>
      </p:pic>
      <p:pic>
        <p:nvPicPr>
          <p:cNvPr id="17" name="Picture 16" descr="A black text on a white background&#10;&#10;Description automatically generated">
            <a:extLst>
              <a:ext uri="{FF2B5EF4-FFF2-40B4-BE49-F238E27FC236}">
                <a16:creationId xmlns:a16="http://schemas.microsoft.com/office/drawing/2014/main" id="{6889B0A2-F048-2104-C565-52EA613EB72F}"/>
              </a:ext>
            </a:extLst>
          </p:cNvPr>
          <p:cNvPicPr>
            <a:picLocks noChangeAspect="1"/>
          </p:cNvPicPr>
          <p:nvPr/>
        </p:nvPicPr>
        <p:blipFill>
          <a:blip r:embed="rId7"/>
          <a:stretch>
            <a:fillRect/>
          </a:stretch>
        </p:blipFill>
        <p:spPr>
          <a:xfrm>
            <a:off x="6449129" y="3978776"/>
            <a:ext cx="2124760" cy="748495"/>
          </a:xfrm>
          <a:prstGeom prst="rect">
            <a:avLst/>
          </a:prstGeom>
        </p:spPr>
      </p:pic>
      <p:pic>
        <p:nvPicPr>
          <p:cNvPr id="19" name="Picture 18" descr="A green and black text&#10;&#10;Description automatically generated">
            <a:extLst>
              <a:ext uri="{FF2B5EF4-FFF2-40B4-BE49-F238E27FC236}">
                <a16:creationId xmlns:a16="http://schemas.microsoft.com/office/drawing/2014/main" id="{AAA4FA4B-AA65-3D01-BD12-B3348C6022A1}"/>
              </a:ext>
            </a:extLst>
          </p:cNvPr>
          <p:cNvPicPr>
            <a:picLocks noChangeAspect="1"/>
          </p:cNvPicPr>
          <p:nvPr/>
        </p:nvPicPr>
        <p:blipFill>
          <a:blip r:embed="rId8"/>
          <a:stretch>
            <a:fillRect/>
          </a:stretch>
        </p:blipFill>
        <p:spPr>
          <a:xfrm>
            <a:off x="4564106" y="5551335"/>
            <a:ext cx="2717800" cy="482600"/>
          </a:xfrm>
          <a:prstGeom prst="rect">
            <a:avLst/>
          </a:prstGeom>
        </p:spPr>
      </p:pic>
    </p:spTree>
    <p:extLst>
      <p:ext uri="{BB962C8B-B14F-4D97-AF65-F5344CB8AC3E}">
        <p14:creationId xmlns:p14="http://schemas.microsoft.com/office/powerpoint/2010/main" val="906918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view of a town and a lake&#10;&#10;Description automatically generated">
            <a:extLst>
              <a:ext uri="{FF2B5EF4-FFF2-40B4-BE49-F238E27FC236}">
                <a16:creationId xmlns:a16="http://schemas.microsoft.com/office/drawing/2014/main" id="{42FB2A58-5689-8D47-BCF1-8E75572E064A}"/>
              </a:ext>
            </a:extLst>
          </p:cNvPr>
          <p:cNvPicPr>
            <a:picLocks noChangeAspect="1"/>
          </p:cNvPicPr>
          <p:nvPr/>
        </p:nvPicPr>
        <p:blipFill rotWithShape="1">
          <a:blip r:embed="rId2">
            <a:alphaModFix amt="40000"/>
          </a:blip>
          <a:srcRect l="6264" r="5325" b="-2"/>
          <a:stretch/>
        </p:blipFill>
        <p:spPr>
          <a:xfrm>
            <a:off x="20" y="10"/>
            <a:ext cx="8450297" cy="6857990"/>
          </a:xfrm>
          <a:prstGeom prst="rect">
            <a:avLst/>
          </a:prstGeom>
          <a:solidFill>
            <a:schemeClr val="accent1">
              <a:lumMod val="40000"/>
              <a:lumOff val="60000"/>
            </a:schemeClr>
          </a:solidFill>
        </p:spPr>
      </p:pic>
      <p:sp>
        <p:nvSpPr>
          <p:cNvPr id="2" name="Title 1">
            <a:extLst>
              <a:ext uri="{FF2B5EF4-FFF2-40B4-BE49-F238E27FC236}">
                <a16:creationId xmlns:a16="http://schemas.microsoft.com/office/drawing/2014/main" id="{4A3BB956-DAE2-4641-9F40-600E0678791D}"/>
              </a:ext>
            </a:extLst>
          </p:cNvPr>
          <p:cNvSpPr>
            <a:spLocks noGrp="1"/>
          </p:cNvSpPr>
          <p:nvPr>
            <p:ph type="title"/>
          </p:nvPr>
        </p:nvSpPr>
        <p:spPr>
          <a:xfrm>
            <a:off x="838201" y="365125"/>
            <a:ext cx="5251316" cy="1627636"/>
          </a:xfrm>
        </p:spPr>
        <p:txBody>
          <a:bodyPr>
            <a:normAutofit/>
          </a:bodyPr>
          <a:lstStyle/>
          <a:p>
            <a:r>
              <a:rPr lang="en-US" dirty="0">
                <a:solidFill>
                  <a:schemeClr val="bg2"/>
                </a:solidFill>
              </a:rPr>
              <a:t>How do we do it?	</a:t>
            </a:r>
          </a:p>
        </p:txBody>
      </p:sp>
      <p:sp>
        <p:nvSpPr>
          <p:cNvPr id="3" name="Content Placeholder 2">
            <a:extLst>
              <a:ext uri="{FF2B5EF4-FFF2-40B4-BE49-F238E27FC236}">
                <a16:creationId xmlns:a16="http://schemas.microsoft.com/office/drawing/2014/main" id="{B3EAFEFD-B871-5B48-BE02-696E28CA31C7}"/>
              </a:ext>
            </a:extLst>
          </p:cNvPr>
          <p:cNvSpPr>
            <a:spLocks noGrp="1"/>
          </p:cNvSpPr>
          <p:nvPr>
            <p:ph idx="1"/>
          </p:nvPr>
        </p:nvSpPr>
        <p:spPr>
          <a:xfrm>
            <a:off x="838200" y="2219785"/>
            <a:ext cx="4619621" cy="3957178"/>
          </a:xfrm>
        </p:spPr>
        <p:txBody>
          <a:bodyPr>
            <a:normAutofit/>
          </a:bodyPr>
          <a:lstStyle/>
          <a:p>
            <a:pPr marL="0" indent="0">
              <a:buNone/>
            </a:pPr>
            <a:r>
              <a:rPr lang="en-AU" sz="1800" dirty="0">
                <a:solidFill>
                  <a:schemeClr val="bg1"/>
                </a:solidFill>
                <a:effectLst/>
                <a:ea typeface="Calibri" panose="020F0502020204030204" pitchFamily="34" charset="0"/>
                <a:cs typeface="Times New Roman" panose="02020603050405020304" pitchFamily="18" charset="0"/>
              </a:rPr>
              <a:t>Our “collective” model allows us to deliver the appropriate expertise at the appropriate time. </a:t>
            </a:r>
          </a:p>
          <a:p>
            <a:pPr marL="0" indent="0">
              <a:buNone/>
            </a:pPr>
            <a:r>
              <a:rPr lang="en-AU" sz="1800" dirty="0">
                <a:solidFill>
                  <a:schemeClr val="bg1"/>
                </a:solidFill>
                <a:effectLst/>
                <a:ea typeface="Calibri" panose="020F0502020204030204" pitchFamily="34" charset="0"/>
                <a:cs typeface="Times New Roman" panose="02020603050405020304" pitchFamily="18" charset="0"/>
              </a:rPr>
              <a:t>Our nearly 30 years of experience in the Australian market has allowed us to build an extensive network of professionals ready to solve your problems. </a:t>
            </a:r>
          </a:p>
          <a:p>
            <a:pPr marL="0" indent="0">
              <a:buNone/>
            </a:pPr>
            <a:r>
              <a:rPr lang="en-AU" sz="1800" dirty="0">
                <a:solidFill>
                  <a:schemeClr val="bg1"/>
                </a:solidFill>
                <a:effectLst/>
                <a:ea typeface="Calibri" panose="020F0502020204030204" pitchFamily="34" charset="0"/>
                <a:cs typeface="Times New Roman" panose="02020603050405020304" pitchFamily="18" charset="0"/>
              </a:rPr>
              <a:t>We aren’t a one solution fixes all problems kind of company. We will work with you and your business to ensure the solution is fit for your purpose.</a:t>
            </a:r>
          </a:p>
          <a:p>
            <a:pPr marL="0" indent="0">
              <a:buNone/>
            </a:pPr>
            <a:endParaRPr lang="en-AU" sz="2000" dirty="0">
              <a:solidFill>
                <a:schemeClr val="bg1"/>
              </a:solidFill>
              <a:latin typeface="Segoe UI" panose="020B0502040204020203" pitchFamily="34" charset="0"/>
            </a:endParaRPr>
          </a:p>
        </p:txBody>
      </p:sp>
      <p:pic>
        <p:nvPicPr>
          <p:cNvPr id="5" name="Picture 4">
            <a:extLst>
              <a:ext uri="{FF2B5EF4-FFF2-40B4-BE49-F238E27FC236}">
                <a16:creationId xmlns:a16="http://schemas.microsoft.com/office/drawing/2014/main" id="{1EF6914B-6638-0841-9E70-46EB974C046F}"/>
              </a:ext>
            </a:extLst>
          </p:cNvPr>
          <p:cNvPicPr>
            <a:picLocks noChangeAspect="1"/>
          </p:cNvPicPr>
          <p:nvPr/>
        </p:nvPicPr>
        <p:blipFill>
          <a:blip r:embed="rId3">
            <a:extLst>
              <a:ext uri="{837473B0-CC2E-450A-ABE3-18F120FF3D39}">
                <a1611:picAttrSrcUrl xmlns:a1611="http://schemas.microsoft.com/office/drawing/2016/11/main" r:id="rId4"/>
              </a:ext>
            </a:extLst>
          </a:blip>
          <a:srcRect t="5584" b="5584"/>
          <a:stretch/>
        </p:blipFill>
        <p:spPr>
          <a:xfrm>
            <a:off x="6225997"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226545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AFCD7AF4-4B45-7F42-8B1A-C93A6FFB0FA3}" vid="{FC149A4F-CE0C-1E4C-BB52-B34D0DA75BCD}"/>
    </a:ext>
  </a:extLst>
</a:theme>
</file>

<file path=docProps/app.xml><?xml version="1.0" encoding="utf-8"?>
<Properties xmlns="http://schemas.openxmlformats.org/officeDocument/2006/extended-properties" xmlns:vt="http://schemas.openxmlformats.org/officeDocument/2006/docPropsVTypes">
  <Template>Office Theme</Template>
  <TotalTime>24682</TotalTime>
  <Words>715</Words>
  <Application>Microsoft Macintosh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Segoe UI</vt:lpstr>
      <vt:lpstr>Times New Roman</vt:lpstr>
      <vt:lpstr>Office Theme</vt:lpstr>
      <vt:lpstr>The Talent Initiative </vt:lpstr>
      <vt:lpstr>Who are we? </vt:lpstr>
      <vt:lpstr>What do we do? </vt:lpstr>
      <vt:lpstr>Talent Acquisition (TA) </vt:lpstr>
      <vt:lpstr>Human Resources (HR) </vt:lpstr>
      <vt:lpstr>Offboarding </vt:lpstr>
      <vt:lpstr>HR Technical Advice and selection </vt:lpstr>
      <vt:lpstr>Technology Partners </vt:lpstr>
      <vt:lpstr>How do we do it? </vt:lpstr>
      <vt:lpstr>Why engage us? </vt:lpstr>
      <vt:lpstr>Now what?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Talent Initiative </dc:title>
  <dc:creator>Dan Nuroo</dc:creator>
  <cp:lastModifiedBy>Simone Nuroo</cp:lastModifiedBy>
  <cp:revision>4</cp:revision>
  <dcterms:created xsi:type="dcterms:W3CDTF">2024-04-08T00:31:53Z</dcterms:created>
  <dcterms:modified xsi:type="dcterms:W3CDTF">2024-05-06T02:43:49Z</dcterms:modified>
</cp:coreProperties>
</file>