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2.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886" r:id="rId5"/>
    <p:sldMasterId id="2147483900" r:id="rId6"/>
    <p:sldMasterId id="2147483905" r:id="rId7"/>
  </p:sldMasterIdLst>
  <p:notesMasterIdLst>
    <p:notesMasterId r:id="rId27"/>
  </p:notesMasterIdLst>
  <p:handoutMasterIdLst>
    <p:handoutMasterId r:id="rId28"/>
  </p:handoutMasterIdLst>
  <p:sldIdLst>
    <p:sldId id="381" r:id="rId8"/>
    <p:sldId id="746" r:id="rId9"/>
    <p:sldId id="458" r:id="rId10"/>
    <p:sldId id="740" r:id="rId11"/>
    <p:sldId id="747" r:id="rId12"/>
    <p:sldId id="739" r:id="rId13"/>
    <p:sldId id="442" r:id="rId14"/>
    <p:sldId id="744" r:id="rId15"/>
    <p:sldId id="748" r:id="rId16"/>
    <p:sldId id="749" r:id="rId17"/>
    <p:sldId id="745" r:id="rId18"/>
    <p:sldId id="454" r:id="rId19"/>
    <p:sldId id="436" r:id="rId20"/>
    <p:sldId id="462" r:id="rId21"/>
    <p:sldId id="461" r:id="rId22"/>
    <p:sldId id="465" r:id="rId23"/>
    <p:sldId id="434" r:id="rId24"/>
    <p:sldId id="449" r:id="rId25"/>
    <p:sldId id="441" r:id="rId26"/>
  </p:sldIdLst>
  <p:sldSz cx="12192000" cy="6858000"/>
  <p:notesSz cx="6805613" cy="9939338"/>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70"/>
    <a:srgbClr val="FFFFFF"/>
    <a:srgbClr val="0CBCF5"/>
    <a:srgbClr val="000000"/>
    <a:srgbClr val="66E466"/>
    <a:srgbClr val="333333"/>
    <a:srgbClr val="E6304B"/>
    <a:srgbClr val="E7E7E7"/>
    <a:srgbClr val="C0C0C0"/>
    <a:srgbClr val="989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43" autoAdjust="0"/>
    <p:restoredTop sz="93899" autoAdjust="0"/>
  </p:normalViewPr>
  <p:slideViewPr>
    <p:cSldViewPr snapToGrid="0" showGuides="1">
      <p:cViewPr varScale="1">
        <p:scale>
          <a:sx n="98" d="100"/>
          <a:sy n="98" d="100"/>
        </p:scale>
        <p:origin x="224" y="384"/>
      </p:cViewPr>
      <p:guideLst>
        <p:guide orient="horz" pos="4152"/>
        <p:guide orient="horz" pos="4020"/>
        <p:guide orient="horz" pos="2163"/>
        <p:guide pos="384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688"/>
    </p:cViewPr>
  </p:sorterViewPr>
  <p:notesViewPr>
    <p:cSldViewPr snapToGrid="0" showGuides="1">
      <p:cViewPr varScale="1">
        <p:scale>
          <a:sx n="110" d="100"/>
          <a:sy n="110" d="100"/>
        </p:scale>
        <p:origin x="423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r>
              <a:rPr lang="en-US" b="1" dirty="0">
                <a:solidFill>
                  <a:schemeClr val="tx1">
                    <a:lumMod val="50000"/>
                  </a:schemeClr>
                </a:solidFill>
              </a:rPr>
              <a:t>The power of CCG</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Current Growth Rate</c:v>
                </c:pt>
              </c:strCache>
            </c:strRef>
          </c:tx>
          <c:spPr>
            <a:ln w="28575" cap="rnd">
              <a:solidFill>
                <a:schemeClr val="tx1"/>
              </a:solidFill>
              <a:round/>
            </a:ln>
            <a:effectLst/>
          </c:spPr>
          <c:marker>
            <c:symbol val="none"/>
          </c:marker>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Begin engagement</c:v>
                </c:pt>
                <c:pt idx="1">
                  <c:v>End of year 1</c:v>
                </c:pt>
                <c:pt idx="2">
                  <c:v>End of year 2</c:v>
                </c:pt>
                <c:pt idx="3">
                  <c:v>End of year 3</c:v>
                </c:pt>
              </c:strCache>
            </c:strRef>
          </c:cat>
          <c:val>
            <c:numRef>
              <c:f>Sheet1!$B$2:$B$5</c:f>
              <c:numCache>
                <c:formatCode>General</c:formatCode>
                <c:ptCount val="4"/>
                <c:pt idx="0">
                  <c:v>1000000</c:v>
                </c:pt>
                <c:pt idx="1">
                  <c:v>1050000</c:v>
                </c:pt>
                <c:pt idx="2">
                  <c:v>1102500</c:v>
                </c:pt>
                <c:pt idx="3">
                  <c:v>1157625</c:v>
                </c:pt>
              </c:numCache>
            </c:numRef>
          </c:val>
          <c:smooth val="0"/>
          <c:extLst>
            <c:ext xmlns:c16="http://schemas.microsoft.com/office/drawing/2014/chart" uri="{C3380CC4-5D6E-409C-BE32-E72D297353CC}">
              <c16:uniqueId val="{00000000-4441-4910-B6A1-EB8347DA3A2F}"/>
            </c:ext>
          </c:extLst>
        </c:ser>
        <c:ser>
          <c:idx val="1"/>
          <c:order val="1"/>
          <c:tx>
            <c:strRef>
              <c:f>Sheet1!$C$1</c:f>
              <c:strCache>
                <c:ptCount val="1"/>
                <c:pt idx="0">
                  <c:v>CCG Accelerated Growth Rate</c:v>
                </c:pt>
              </c:strCache>
            </c:strRef>
          </c:tx>
          <c:spPr>
            <a:ln w="28575" cap="rnd">
              <a:solidFill>
                <a:srgbClr val="0CBCF5"/>
              </a:solidFill>
              <a:round/>
            </a:ln>
            <a:effectLst/>
          </c:spPr>
          <c:marker>
            <c:symbol val="none"/>
          </c:marker>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Begin engagement</c:v>
                </c:pt>
                <c:pt idx="1">
                  <c:v>End of year 1</c:v>
                </c:pt>
                <c:pt idx="2">
                  <c:v>End of year 2</c:v>
                </c:pt>
                <c:pt idx="3">
                  <c:v>End of year 3</c:v>
                </c:pt>
              </c:strCache>
            </c:strRef>
          </c:cat>
          <c:val>
            <c:numRef>
              <c:f>Sheet1!$C$2:$C$5</c:f>
              <c:numCache>
                <c:formatCode>General</c:formatCode>
                <c:ptCount val="4"/>
                <c:pt idx="0">
                  <c:v>1000000</c:v>
                </c:pt>
                <c:pt idx="1">
                  <c:v>1150000</c:v>
                </c:pt>
                <c:pt idx="2">
                  <c:v>1437500</c:v>
                </c:pt>
                <c:pt idx="3">
                  <c:v>2000000</c:v>
                </c:pt>
              </c:numCache>
            </c:numRef>
          </c:val>
          <c:smooth val="0"/>
          <c:extLst>
            <c:ext xmlns:c16="http://schemas.microsoft.com/office/drawing/2014/chart" uri="{C3380CC4-5D6E-409C-BE32-E72D297353CC}">
              <c16:uniqueId val="{00000001-4441-4910-B6A1-EB8347DA3A2F}"/>
            </c:ext>
          </c:extLst>
        </c:ser>
        <c:dLbls>
          <c:showLegendKey val="0"/>
          <c:showVal val="0"/>
          <c:showCatName val="0"/>
          <c:showSerName val="0"/>
          <c:showPercent val="0"/>
          <c:showBubbleSize val="0"/>
        </c:dLbls>
        <c:smooth val="0"/>
        <c:axId val="1273798608"/>
        <c:axId val="1885051248"/>
      </c:lineChart>
      <c:catAx>
        <c:axId val="12737986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885051248"/>
        <c:crosses val="autoZero"/>
        <c:auto val="1"/>
        <c:lblAlgn val="ctr"/>
        <c:lblOffset val="100"/>
        <c:noMultiLvlLbl val="0"/>
      </c:catAx>
      <c:valAx>
        <c:axId val="1885051248"/>
        <c:scaling>
          <c:orientation val="minMax"/>
        </c:scaling>
        <c:delete val="0"/>
        <c:axPos val="l"/>
        <c:numFmt formatCode="&quot;$&quot;#,##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273798608"/>
        <c:crosses val="autoZero"/>
        <c:crossBetween val="between"/>
        <c:dispUnits>
          <c:builtInUnit val="thousands"/>
          <c:dispUnitsLbl>
            <c:spPr>
              <a:noFill/>
              <a:ln>
                <a:noFill/>
              </a:ln>
              <a:effectLst/>
            </c:spPr>
            <c:txPr>
              <a:bodyPr rot="-5400000" spcFirstLastPara="1" vertOverflow="ellipsis" vert="horz" wrap="square" anchor="ctr" anchorCtr="1"/>
              <a:lstStyle/>
              <a:p>
                <a:pPr>
                  <a:defRPr sz="1330" b="0" i="0" u="none" strike="noStrike" kern="1200" baseline="0">
                    <a:solidFill>
                      <a:sysClr val="windowText" lastClr="000000"/>
                    </a:solidFill>
                    <a:latin typeface="+mn-lt"/>
                    <a:ea typeface="+mn-ea"/>
                    <a:cs typeface="+mn-cs"/>
                  </a:defRPr>
                </a:pPr>
                <a:endParaRPr lang="en-US"/>
              </a:p>
            </c:txPr>
          </c:dispUnitsLbl>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layout>
        <c:manualLayout>
          <c:xMode val="edge"/>
          <c:yMode val="edge"/>
          <c:x val="0.33002337598425197"/>
          <c:y val="1.406249913493484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50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 of Sales Person's Time</c:v>
                </c:pt>
              </c:strCache>
            </c:strRef>
          </c:tx>
          <c:dPt>
            <c:idx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3-1A00-48C1-9FBA-CCA232A00F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1A00-48C1-9FBA-CCA232A00F71}"/>
              </c:ext>
            </c:extLst>
          </c:dPt>
          <c:dPt>
            <c:idx val="2"/>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2-1A00-48C1-9FBA-CCA232A00F71}"/>
              </c:ext>
            </c:extLst>
          </c:dPt>
          <c:dLbls>
            <c:dLbl>
              <c:idx val="0"/>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BA6C5DA8-00E4-4C83-B613-711C8F89A16C}" type="CATEGORYNAME">
                      <a:rPr lang="en-US">
                        <a:solidFill>
                          <a:schemeClr val="bg1"/>
                        </a:solidFill>
                      </a:rPr>
                      <a:pPr>
                        <a:defRPr sz="1000">
                          <a:solidFill>
                            <a:schemeClr val="bg1"/>
                          </a:solidFill>
                        </a:defRPr>
                      </a:pPr>
                      <a:t>[CATEGORY NAME]</a:t>
                    </a:fld>
                    <a:endParaRPr lang="en-US" baseline="0" dirty="0">
                      <a:solidFill>
                        <a:schemeClr val="bg1"/>
                      </a:solidFill>
                    </a:endParaRPr>
                  </a:p>
                  <a:p>
                    <a:pPr>
                      <a:defRPr sz="1000">
                        <a:solidFill>
                          <a:schemeClr val="bg1"/>
                        </a:solidFill>
                      </a:defRPr>
                    </a:pPr>
                    <a:fld id="{633775DC-7B01-4A70-A2C0-069F112AB911}" type="PERCENTAGE">
                      <a:rPr lang="en-US" sz="1400" b="1">
                        <a:solidFill>
                          <a:schemeClr val="bg1"/>
                        </a:solidFill>
                      </a:rPr>
                      <a:pPr>
                        <a:defRPr sz="10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1A00-48C1-9FBA-CCA232A00F71}"/>
                </c:ext>
              </c:extLst>
            </c:dLbl>
            <c:dLbl>
              <c:idx val="1"/>
              <c:tx>
                <c:rich>
                  <a:bodyPr/>
                  <a:lstStyle/>
                  <a:p>
                    <a:fld id="{9AA9E33E-5934-4155-A1C2-B167D58110F1}" type="CATEGORYNAME">
                      <a:rPr lang="en-US"/>
                      <a:pPr/>
                      <a:t>[CATEGORY NAME]</a:t>
                    </a:fld>
                    <a:endParaRPr lang="en-US" baseline="0" dirty="0"/>
                  </a:p>
                  <a:p>
                    <a:fld id="{F1A4A674-50D2-4563-A6E2-FC193608F649}" type="PERCENTAGE">
                      <a:rPr lang="en-US" sz="1400" b="1"/>
                      <a:pPr/>
                      <a:t>[PERCENTAGE]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layout>
                    <c:manualLayout>
                      <c:w val="0.35370119622248125"/>
                      <c:h val="0.12993899790924271"/>
                    </c:manualLayout>
                  </c15:layout>
                  <c15:dlblFieldTable/>
                  <c15:showDataLabelsRange val="0"/>
                </c:ext>
                <c:ext xmlns:c16="http://schemas.microsoft.com/office/drawing/2014/chart" uri="{C3380CC4-5D6E-409C-BE32-E72D297353CC}">
                  <c16:uniqueId val="{00000004-1A00-48C1-9FBA-CCA232A00F71}"/>
                </c:ext>
              </c:extLst>
            </c:dLbl>
            <c:dLbl>
              <c:idx val="2"/>
              <c:tx>
                <c:rich>
                  <a:bodyPr/>
                  <a:lstStyle/>
                  <a:p>
                    <a:fld id="{680AC319-EC62-4721-8C8C-18DBCD748D23}" type="CATEGORYNAME">
                      <a:rPr lang="en-US"/>
                      <a:pPr/>
                      <a:t>[CATEGORY NAME]</a:t>
                    </a:fld>
                    <a:endParaRPr lang="en-US" baseline="0" dirty="0"/>
                  </a:p>
                  <a:p>
                    <a:fld id="{CB95CE4E-4861-4CE2-BA2C-D357CD25D895}" type="PERCENTAGE">
                      <a:rPr lang="en-US" sz="1400" b="1"/>
                      <a:pPr/>
                      <a:t>[PERCENTAGE]</a:t>
                    </a:fld>
                    <a:endParaRPr lang="en-US"/>
                  </a:p>
                </c:rich>
              </c:tx>
              <c:showLegendKey val="0"/>
              <c:showVal val="0"/>
              <c:showCatName val="1"/>
              <c:showSerName val="0"/>
              <c:showPercent val="1"/>
              <c:showBubbleSize val="0"/>
              <c:separator>
</c:separator>
              <c:extLst>
                <c:ext xmlns:c15="http://schemas.microsoft.com/office/drawing/2012/chart" uri="{CE6537A1-D6FC-4f65-9D91-7224C49458BB}">
                  <c15:layout>
                    <c:manualLayout>
                      <c:w val="0.35166798129836352"/>
                      <c:h val="0.16543302346639924"/>
                    </c:manualLayout>
                  </c15:layout>
                  <c15:dlblFieldTable/>
                  <c15:showDataLabelsRange val="0"/>
                </c:ext>
                <c:ext xmlns:c16="http://schemas.microsoft.com/office/drawing/2014/chart" uri="{C3380CC4-5D6E-409C-BE32-E72D297353CC}">
                  <c16:uniqueId val="{00000002-1A00-48C1-9FBA-CCA232A00F7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Selling</c:v>
                </c:pt>
                <c:pt idx="1">
                  <c:v>Internal/Administrative</c:v>
                </c:pt>
                <c:pt idx="2">
                  <c:v>Business Development 
(new mtgs)</c:v>
                </c:pt>
              </c:strCache>
            </c:strRef>
          </c:cat>
          <c:val>
            <c:numRef>
              <c:f>Sheet1!$B$2:$B$4</c:f>
              <c:numCache>
                <c:formatCode>General</c:formatCode>
                <c:ptCount val="3"/>
                <c:pt idx="0">
                  <c:v>20</c:v>
                </c:pt>
                <c:pt idx="1">
                  <c:v>65</c:v>
                </c:pt>
                <c:pt idx="2">
                  <c:v>15</c:v>
                </c:pt>
              </c:numCache>
            </c:numRef>
          </c:val>
          <c:extLst>
            <c:ext xmlns:c16="http://schemas.microsoft.com/office/drawing/2014/chart" uri="{C3380CC4-5D6E-409C-BE32-E72D297353CC}">
              <c16:uniqueId val="{00000000-1A00-48C1-9FBA-CCA232A00F71}"/>
            </c:ext>
          </c:extLst>
        </c:ser>
        <c:dLbls>
          <c:showLegendKey val="0"/>
          <c:showVal val="0"/>
          <c:showCatName val="0"/>
          <c:showSerName val="0"/>
          <c:showPercent val="1"/>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layout>
        <c:manualLayout>
          <c:xMode val="edge"/>
          <c:yMode val="edge"/>
          <c:x val="0.19065018030079828"/>
          <c:y val="1.40623511919515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50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 of Sales Person's Time</c:v>
                </c:pt>
              </c:strCache>
            </c:strRef>
          </c:tx>
          <c:dPt>
            <c:idx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1-15C6-4AC1-BE86-D761D9A6AD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C6-4AC1-BE86-D761D9A6AD40}"/>
              </c:ext>
            </c:extLst>
          </c:dPt>
          <c:dPt>
            <c:idx val="2"/>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5-15C6-4AC1-BE86-D761D9A6AD40}"/>
              </c:ext>
            </c:extLst>
          </c:dPt>
          <c:dLbls>
            <c:dLbl>
              <c:idx val="0"/>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BA6C5DA8-00E4-4C83-B613-711C8F89A16C}" type="CATEGORYNAME">
                      <a:rPr lang="en-US">
                        <a:solidFill>
                          <a:schemeClr val="bg1"/>
                        </a:solidFill>
                      </a:rPr>
                      <a:pPr>
                        <a:defRPr sz="1000">
                          <a:solidFill>
                            <a:schemeClr val="bg1"/>
                          </a:solidFill>
                        </a:defRPr>
                      </a:pPr>
                      <a:t>[CATEGORY NAME]</a:t>
                    </a:fld>
                    <a:endParaRPr lang="en-US" baseline="0" dirty="0">
                      <a:solidFill>
                        <a:schemeClr val="bg1"/>
                      </a:solidFill>
                    </a:endParaRPr>
                  </a:p>
                  <a:p>
                    <a:pPr>
                      <a:defRPr sz="1000">
                        <a:solidFill>
                          <a:schemeClr val="bg1"/>
                        </a:solidFill>
                      </a:defRPr>
                    </a:pPr>
                    <a:fld id="{633775DC-7B01-4A70-A2C0-069F112AB911}" type="PERCENTAGE">
                      <a:rPr lang="en-US" sz="1400" b="1">
                        <a:solidFill>
                          <a:schemeClr val="bg1"/>
                        </a:solidFill>
                      </a:rPr>
                      <a:pPr>
                        <a:defRPr sz="10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15C6-4AC1-BE86-D761D9A6AD40}"/>
                </c:ext>
              </c:extLst>
            </c:dLbl>
            <c:dLbl>
              <c:idx val="1"/>
              <c:layout>
                <c:manualLayout>
                  <c:x val="0"/>
                  <c:y val="1.907762368586998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9AA9E33E-5934-4155-A1C2-B167D58110F1}" type="CATEGORYNAME">
                      <a:rPr lang="en-US"/>
                      <a:pPr>
                        <a:defRPr sz="1000"/>
                      </a:pPr>
                      <a:t>[CATEGORY NAME]</a:t>
                    </a:fld>
                    <a:endParaRPr lang="en-US" baseline="0" dirty="0"/>
                  </a:p>
                  <a:p>
                    <a:pPr>
                      <a:defRPr sz="1000"/>
                    </a:pPr>
                    <a:fld id="{F1A4A674-50D2-4563-A6E2-FC193608F649}" type="PERCENTAGE">
                      <a:rPr lang="en-US" sz="1400" b="1"/>
                      <a:pPr>
                        <a:defRPr sz="1000"/>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53406639304153836"/>
                      <c:h val="0.20243332423022392"/>
                    </c:manualLayout>
                  </c15:layout>
                  <c15:dlblFieldTable/>
                  <c15:showDataLabelsRange val="0"/>
                </c:ext>
                <c:ext xmlns:c16="http://schemas.microsoft.com/office/drawing/2014/chart" uri="{C3380CC4-5D6E-409C-BE32-E72D297353CC}">
                  <c16:uniqueId val="{00000003-15C6-4AC1-BE86-D761D9A6AD40}"/>
                </c:ext>
              </c:extLst>
            </c:dLbl>
            <c:dLbl>
              <c:idx val="2"/>
              <c:layout>
                <c:manualLayout>
                  <c:x val="-4.9190550766326807E-2"/>
                  <c:y val="-8.394088326599134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680AC319-EC62-4721-8C8C-18DBCD748D23}" type="CATEGORYNAME">
                      <a:rPr lang="en-US"/>
                      <a:pPr>
                        <a:defRPr sz="1000"/>
                      </a:pPr>
                      <a:t>[CATEGORY NAME]</a:t>
                    </a:fld>
                    <a:endParaRPr lang="en-US" baseline="0" dirty="0"/>
                  </a:p>
                  <a:p>
                    <a:pPr>
                      <a:defRPr sz="1000"/>
                    </a:pPr>
                    <a:fld id="{CB95CE4E-4861-4CE2-BA2C-D357CD25D895}" type="PERCENTAGE">
                      <a:rPr lang="en-US" sz="1400" b="1"/>
                      <a:pPr>
                        <a:defRPr sz="1000"/>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54023167329211308"/>
                      <c:h val="0.22648085507939986"/>
                    </c:manualLayout>
                  </c15:layout>
                  <c15:dlblFieldTable/>
                  <c15:showDataLabelsRange val="0"/>
                </c:ext>
                <c:ext xmlns:c16="http://schemas.microsoft.com/office/drawing/2014/chart" uri="{C3380CC4-5D6E-409C-BE32-E72D297353CC}">
                  <c16:uniqueId val="{00000005-15C6-4AC1-BE86-D761D9A6AD4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Selling</c:v>
                </c:pt>
                <c:pt idx="1">
                  <c:v>Internal/Administrative</c:v>
                </c:pt>
                <c:pt idx="2">
                  <c:v>Business Development 
(new mtgs)</c:v>
                </c:pt>
              </c:strCache>
            </c:strRef>
          </c:cat>
          <c:val>
            <c:numRef>
              <c:f>Sheet1!$B$2:$B$4</c:f>
              <c:numCache>
                <c:formatCode>General</c:formatCode>
                <c:ptCount val="3"/>
                <c:pt idx="0">
                  <c:v>80</c:v>
                </c:pt>
                <c:pt idx="1">
                  <c:v>10</c:v>
                </c:pt>
                <c:pt idx="2">
                  <c:v>10</c:v>
                </c:pt>
              </c:numCache>
            </c:numRef>
          </c:val>
          <c:extLst>
            <c:ext xmlns:c16="http://schemas.microsoft.com/office/drawing/2014/chart" uri="{C3380CC4-5D6E-409C-BE32-E72D297353CC}">
              <c16:uniqueId val="{00000006-15C6-4AC1-BE86-D761D9A6AD40}"/>
            </c:ext>
          </c:extLst>
        </c:ser>
        <c:dLbls>
          <c:showLegendKey val="0"/>
          <c:showVal val="0"/>
          <c:showCatName val="0"/>
          <c:showSerName val="0"/>
          <c:showPercent val="1"/>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1" i="0" u="none" strike="noStrike" kern="1200" spc="0" baseline="0">
                <a:solidFill>
                  <a:schemeClr val="tx1">
                    <a:lumMod val="50000"/>
                  </a:schemeClr>
                </a:solidFill>
                <a:latin typeface="+mn-lt"/>
                <a:ea typeface="+mn-ea"/>
                <a:cs typeface="+mn-cs"/>
              </a:defRPr>
            </a:pPr>
            <a:r>
              <a:rPr lang="en-US" dirty="0"/>
              <a:t>% of Lead Generation</a:t>
            </a:r>
            <a:r>
              <a:rPr lang="en-US" baseline="0" dirty="0"/>
              <a:t> SDR Time</a:t>
            </a:r>
            <a:endParaRPr lang="en-US" dirty="0"/>
          </a:p>
        </c:rich>
      </c:tx>
      <c:layout>
        <c:manualLayout>
          <c:xMode val="edge"/>
          <c:yMode val="edge"/>
          <c:x val="0.1250627792790292"/>
          <c:y val="1.787784588586022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50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 of Sales Person's Time</c:v>
                </c:pt>
              </c:strCache>
            </c:strRef>
          </c:tx>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FE47-4B91-993F-F3CBF8C6D140}"/>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FE47-4B91-993F-F3CBF8C6D140}"/>
              </c:ext>
            </c:extLst>
          </c:dPt>
          <c:dLbls>
            <c:dLbl>
              <c:idx val="0"/>
              <c:layout>
                <c:manualLayout>
                  <c:x val="3.6892913074745105E-2"/>
                  <c:y val="-3.4339302028851784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9AA9E33E-5934-4155-A1C2-B167D58110F1}" type="CATEGORYNAME">
                      <a:rPr lang="en-US"/>
                      <a:pPr>
                        <a:defRPr sz="1000"/>
                      </a:pPr>
                      <a:t>[CATEGORY NAME]</a:t>
                    </a:fld>
                    <a:endParaRPr lang="en-US" baseline="0" dirty="0"/>
                  </a:p>
                  <a:p>
                    <a:pPr>
                      <a:defRPr sz="1000"/>
                    </a:pPr>
                    <a:fld id="{F1A4A674-50D2-4563-A6E2-FC193608F649}" type="PERCENTAGE">
                      <a:rPr lang="en-US" sz="1400" b="1"/>
                      <a:pPr>
                        <a:defRPr sz="1000"/>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53406639304153836"/>
                      <c:h val="0.20243332423022392"/>
                    </c:manualLayout>
                  </c15:layout>
                  <c15:dlblFieldTable/>
                  <c15:showDataLabelsRange val="0"/>
                </c:ext>
                <c:ext xmlns:c16="http://schemas.microsoft.com/office/drawing/2014/chart" uri="{C3380CC4-5D6E-409C-BE32-E72D297353CC}">
                  <c16:uniqueId val="{00000001-FE47-4B91-993F-F3CBF8C6D140}"/>
                </c:ext>
              </c:extLst>
            </c:dLbl>
            <c:dLbl>
              <c:idx val="1"/>
              <c:layout>
                <c:manualLayout>
                  <c:x val="-4.9190550766326807E-2"/>
                  <c:y val="4.1970441632995674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680AC319-EC62-4721-8C8C-18DBCD748D23}" type="CATEGORYNAME">
                      <a:rPr lang="en-US"/>
                      <a:pPr>
                        <a:defRPr sz="1000"/>
                      </a:pPr>
                      <a:t>[CATEGORY NAME]</a:t>
                    </a:fld>
                    <a:endParaRPr lang="en-US" baseline="0" dirty="0"/>
                  </a:p>
                  <a:p>
                    <a:pPr>
                      <a:defRPr sz="1000"/>
                    </a:pPr>
                    <a:fld id="{CB95CE4E-4861-4CE2-BA2C-D357CD25D895}" type="PERCENTAGE">
                      <a:rPr lang="en-US" sz="1400" b="1"/>
                      <a:pPr>
                        <a:defRPr sz="1000"/>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54023167329211308"/>
                      <c:h val="0.22648085507939986"/>
                    </c:manualLayout>
                  </c15:layout>
                  <c15:dlblFieldTable/>
                  <c15:showDataLabelsRange val="0"/>
                </c:ext>
                <c:ext xmlns:c16="http://schemas.microsoft.com/office/drawing/2014/chart" uri="{C3380CC4-5D6E-409C-BE32-E72D297353CC}">
                  <c16:uniqueId val="{00000003-FE47-4B91-993F-F3CBF8C6D14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Internal/Administrative</c:v>
                </c:pt>
                <c:pt idx="1">
                  <c:v>Business Development 
(new mtgs)</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6-FE47-4B91-993F-F3CBF8C6D140}"/>
            </c:ext>
          </c:extLst>
        </c:ser>
        <c:dLbls>
          <c:showLegendKey val="0"/>
          <c:showVal val="0"/>
          <c:showCatName val="0"/>
          <c:showSerName val="0"/>
          <c:showPercent val="1"/>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18/10/2022</a:t>
            </a:fld>
            <a:endParaRPr lang="en-GB" dirty="0"/>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dirty="0"/>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18/10/2022</a:t>
            </a:fld>
            <a:endParaRPr lang="en-GB" dirty="0"/>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dirty="0"/>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1</a:t>
            </a:fld>
            <a:endParaRPr lang="en-GB" dirty="0"/>
          </a:p>
        </p:txBody>
      </p:sp>
    </p:spTree>
    <p:extLst>
      <p:ext uri="{BB962C8B-B14F-4D97-AF65-F5344CB8AC3E}">
        <p14:creationId xmlns:p14="http://schemas.microsoft.com/office/powerpoint/2010/main" val="340801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9:notes"/>
          <p:cNvSpPr txBox="1">
            <a:spLocks noGrp="1"/>
          </p:cNvSpPr>
          <p:nvPr>
            <p:ph type="body" idx="1"/>
          </p:nvPr>
        </p:nvSpPr>
        <p:spPr>
          <a:xfrm>
            <a:off x="680562" y="4783307"/>
            <a:ext cx="544449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4" name="Google Shape;504;p9:notes"/>
          <p:cNvSpPr>
            <a:spLocks noGrp="1" noRot="1" noChangeAspect="1"/>
          </p:cNvSpPr>
          <p:nvPr>
            <p:ph type="sldImg" idx="2"/>
          </p:nvPr>
        </p:nvSpPr>
        <p:spPr>
          <a:xfrm>
            <a:off x="422275" y="1243013"/>
            <a:ext cx="5961063"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897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000" y="1490400"/>
            <a:ext cx="3520800" cy="1976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noAutofit/>
          </a:bodyPr>
          <a:lstStyle>
            <a:lvl1pPr algn="l">
              <a:defRPr sz="3000" b="0">
                <a:solidFill>
                  <a:schemeClr val="tx1">
                    <a:lumMod val="50000"/>
                  </a:schemeClr>
                </a:solidFill>
                <a:latin typeface="Calibri" panose="020F0502020204030204" pitchFamily="34" charset="0"/>
                <a:cs typeface="Calibri" panose="020F0502020204030204" pitchFamily="34" charset="0"/>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600"/>
              </a:spcBef>
              <a:buNone/>
              <a:defRPr sz="1800" b="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lstStyle>
            <a:lvl1pPr>
              <a:spcBef>
                <a:spcPts val="600"/>
              </a:spcBef>
              <a:defRPr sz="1200">
                <a:latin typeface="Calibri" panose="020F0502020204030204" pitchFamily="34" charset="0"/>
                <a:cs typeface="Calibri" panose="020F0502020204030204" pitchFamily="34" charset="0"/>
              </a:defRPr>
            </a:lvl1pPr>
          </a:lstStyle>
          <a:p>
            <a:pPr lvl="0"/>
            <a:r>
              <a:rPr lang="en-GB" dirty="0"/>
              <a:t>Click to add text</a:t>
            </a:r>
          </a:p>
        </p:txBody>
      </p:sp>
      <p:sp>
        <p:nvSpPr>
          <p:cNvPr id="10" name="Rectangle 9">
            <a:extLst>
              <a:ext uri="{FF2B5EF4-FFF2-40B4-BE49-F238E27FC236}">
                <a16:creationId xmlns:a16="http://schemas.microsoft.com/office/drawing/2014/main" id="{2B903648-3082-4597-A0C1-B64A9EE7512A}"/>
              </a:ext>
            </a:extLst>
          </p:cNvPr>
          <p:cNvSpPr/>
          <p:nvPr userDrawn="1"/>
        </p:nvSpPr>
        <p:spPr>
          <a:xfrm>
            <a:off x="0" y="220294"/>
            <a:ext cx="12192000" cy="66504"/>
          </a:xfrm>
          <a:prstGeom prst="rect">
            <a:avLst/>
          </a:prstGeom>
          <a:solidFill>
            <a:schemeClr val="tx1">
              <a:lumMod val="50000"/>
            </a:schemeClr>
          </a:solidFill>
        </p:spPr>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8B36B3A-69B1-4232-9DBB-BC728917AD74}"/>
              </a:ext>
            </a:extLst>
          </p:cNvPr>
          <p:cNvPicPr>
            <a:picLocks noChangeAspect="1"/>
          </p:cNvPicPr>
          <p:nvPr userDrawn="1"/>
        </p:nvPicPr>
        <p:blipFill rotWithShape="1">
          <a:blip r:embed="rId2"/>
          <a:srcRect l="4242" b="7303"/>
          <a:stretch/>
        </p:blipFill>
        <p:spPr>
          <a:xfrm>
            <a:off x="360000" y="659918"/>
            <a:ext cx="1003287" cy="404324"/>
          </a:xfrm>
          <a:prstGeom prst="rect">
            <a:avLst/>
          </a:prstGeom>
          <a:solidFill>
            <a:srgbClr val="20CFF5"/>
          </a:solidFill>
        </p:spPr>
      </p:pic>
    </p:spTree>
    <p:extLst>
      <p:ext uri="{BB962C8B-B14F-4D97-AF65-F5344CB8AC3E}">
        <p14:creationId xmlns:p14="http://schemas.microsoft.com/office/powerpoint/2010/main" val="241074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18727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66204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220604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419354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63906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27754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spcBef>
                <a:spcPts val="600"/>
              </a:spcBef>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295905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spcBef>
                <a:spcPts val="600"/>
              </a:spcBef>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225102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spcBef>
                <a:spcPts val="600"/>
              </a:spcBef>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422919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15663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b">
            <a:noAutofit/>
          </a:bodyPr>
          <a:lstStyle>
            <a:lvl1pPr algn="l">
              <a:defRPr sz="3000" b="0">
                <a:solidFill>
                  <a:schemeClr val="tx1">
                    <a:lumMod val="50000"/>
                  </a:schemeClr>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dirty="0"/>
              <a:t>Click to add text</a:t>
            </a:r>
          </a:p>
        </p:txBody>
      </p:sp>
      <p:cxnSp>
        <p:nvCxnSpPr>
          <p:cNvPr id="13" name="Straight Connector 12">
            <a:extLst>
              <a:ext uri="{FF2B5EF4-FFF2-40B4-BE49-F238E27FC236}">
                <a16:creationId xmlns:a16="http://schemas.microsoft.com/office/drawing/2014/main" id="{F7CD479F-E92D-4DC0-B1D1-C5B37D06CFD3}"/>
              </a:ext>
            </a:extLst>
          </p:cNvPr>
          <p:cNvCxnSpPr/>
          <p:nvPr userDrawn="1"/>
        </p:nvCxnSpPr>
        <p:spPr>
          <a:xfrm>
            <a:off x="4226560" y="1482272"/>
            <a:ext cx="0" cy="4500000"/>
          </a:xfrm>
          <a:prstGeom prst="line">
            <a:avLst/>
          </a:prstGeom>
          <a:ln w="76200">
            <a:solidFill>
              <a:srgbClr val="0CBCF5"/>
            </a:solidFill>
            <a:tailEnd type="non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3D16C11-1952-4AAB-933B-4A9EC7574E87}"/>
              </a:ext>
            </a:extLst>
          </p:cNvPr>
          <p:cNvSpPr/>
          <p:nvPr userDrawn="1"/>
        </p:nvSpPr>
        <p:spPr>
          <a:xfrm>
            <a:off x="0" y="220294"/>
            <a:ext cx="12192000" cy="66504"/>
          </a:xfrm>
          <a:prstGeom prst="rect">
            <a:avLst/>
          </a:prstGeom>
          <a:solidFill>
            <a:schemeClr val="tx1">
              <a:lumMod val="50000"/>
            </a:schemeClr>
          </a:solidFill>
        </p:spPr>
        <p:txBody>
          <a:bodyPr rtlCol="0" anchor="ctr"/>
          <a:lstStyle/>
          <a:p>
            <a:pPr algn="ctr"/>
            <a:endParaRPr lang="en-US" dirty="0"/>
          </a:p>
        </p:txBody>
      </p:sp>
      <p:pic>
        <p:nvPicPr>
          <p:cNvPr id="18" name="Picture 17">
            <a:extLst>
              <a:ext uri="{FF2B5EF4-FFF2-40B4-BE49-F238E27FC236}">
                <a16:creationId xmlns:a16="http://schemas.microsoft.com/office/drawing/2014/main" id="{5F9E6A98-C160-4307-B8BB-AF9107D9F822}"/>
              </a:ext>
            </a:extLst>
          </p:cNvPr>
          <p:cNvPicPr>
            <a:picLocks noChangeAspect="1"/>
          </p:cNvPicPr>
          <p:nvPr userDrawn="1"/>
        </p:nvPicPr>
        <p:blipFill rotWithShape="1">
          <a:blip r:embed="rId2"/>
          <a:srcRect l="4242" b="7303"/>
          <a:stretch/>
        </p:blipFill>
        <p:spPr>
          <a:xfrm>
            <a:off x="360000" y="659918"/>
            <a:ext cx="1003287" cy="404324"/>
          </a:xfrm>
          <a:prstGeom prst="rect">
            <a:avLst/>
          </a:prstGeom>
          <a:solidFill>
            <a:srgbClr val="20CFF5"/>
          </a:solidFill>
        </p:spPr>
      </p:pic>
    </p:spTree>
    <p:extLst>
      <p:ext uri="{BB962C8B-B14F-4D97-AF65-F5344CB8AC3E}">
        <p14:creationId xmlns:p14="http://schemas.microsoft.com/office/powerpoint/2010/main" val="273136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dirty="0"/>
              <a:t>Click icon to add picture</a:t>
            </a:r>
            <a:endParaRPr lang="en-GB" dirty="0"/>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solidFill>
                  <a:schemeClr val="tx1">
                    <a:lumMod val="50000"/>
                  </a:schemeClr>
                </a:solidFill>
              </a:defRPr>
            </a:lvl1pPr>
          </a:lstStyle>
          <a:p>
            <a:r>
              <a:rPr lang="en-US" dirty="0"/>
              <a:t>Click to add title</a:t>
            </a:r>
            <a:endParaRPr lang="en-GB" dirty="0"/>
          </a:p>
        </p:txBody>
      </p:sp>
    </p:spTree>
    <p:extLst>
      <p:ext uri="{BB962C8B-B14F-4D97-AF65-F5344CB8AC3E}">
        <p14:creationId xmlns:p14="http://schemas.microsoft.com/office/powerpoint/2010/main" val="23044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spcBef>
                <a:spcPts val="600"/>
              </a:spcBef>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56751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0617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66051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 sub heading">
  <p:cSld name="1_Title only - sub heading">
    <p:spTree>
      <p:nvGrpSpPr>
        <p:cNvPr id="1" name="Shape 591"/>
        <p:cNvGrpSpPr/>
        <p:nvPr/>
      </p:nvGrpSpPr>
      <p:grpSpPr>
        <a:xfrm>
          <a:off x="0" y="0"/>
          <a:ext cx="0" cy="0"/>
          <a:chOff x="0" y="0"/>
          <a:chExt cx="0" cy="0"/>
        </a:xfrm>
      </p:grpSpPr>
      <p:sp>
        <p:nvSpPr>
          <p:cNvPr id="592" name="Google Shape;592;p95"/>
          <p:cNvSpPr txBox="1">
            <a:spLocks noGrp="1"/>
          </p:cNvSpPr>
          <p:nvPr>
            <p:ph type="title"/>
          </p:nvPr>
        </p:nvSpPr>
        <p:spPr>
          <a:xfrm>
            <a:off x="359999" y="430718"/>
            <a:ext cx="11466875" cy="403200"/>
          </a:xfrm>
          <a:prstGeom prst="rect">
            <a:avLst/>
          </a:prstGeom>
          <a:noFill/>
          <a:ln>
            <a:noFill/>
          </a:ln>
        </p:spPr>
        <p:txBody>
          <a:bodyPr spcFirstLastPara="1" wrap="square" lIns="0" tIns="0" rIns="0" bIns="0" anchor="t" anchorCtr="0">
            <a:noAutofit/>
          </a:bodyPr>
          <a:lstStyle>
            <a:lvl1pPr lvl="0" algn="l">
              <a:lnSpc>
                <a:spcPct val="100000"/>
              </a:lnSpc>
              <a:spcBef>
                <a:spcPts val="600"/>
              </a:spcBef>
              <a:spcAft>
                <a:spcPts val="0"/>
              </a:spcAft>
              <a:buClr>
                <a:schemeClr val="dk1"/>
              </a:buClr>
              <a:buSzPts val="2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3" name="Google Shape;593;p95"/>
          <p:cNvSpPr txBox="1">
            <a:spLocks noGrp="1"/>
          </p:cNvSpPr>
          <p:nvPr>
            <p:ph type="sldNum" idx="12"/>
          </p:nvPr>
        </p:nvSpPr>
        <p:spPr>
          <a:xfrm>
            <a:off x="10856913" y="6390000"/>
            <a:ext cx="969962" cy="19685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594" name="Google Shape;594;p95"/>
          <p:cNvSpPr txBox="1">
            <a:spLocks noGrp="1"/>
          </p:cNvSpPr>
          <p:nvPr>
            <p:ph type="ftr" idx="11"/>
          </p:nvPr>
        </p:nvSpPr>
        <p:spPr>
          <a:xfrm>
            <a:off x="3272400" y="6390000"/>
            <a:ext cx="7495200" cy="198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5" name="Google Shape;595;p95"/>
          <p:cNvSpPr txBox="1">
            <a:spLocks noGrp="1"/>
          </p:cNvSpPr>
          <p:nvPr>
            <p:ph type="body" idx="1"/>
          </p:nvPr>
        </p:nvSpPr>
        <p:spPr>
          <a:xfrm>
            <a:off x="360363" y="910800"/>
            <a:ext cx="11466512" cy="396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800"/>
              <a:buNone/>
              <a:defRPr sz="1800"/>
            </a:lvl1pPr>
            <a:lvl2pPr marL="914400" lvl="1" indent="-342900" algn="l">
              <a:lnSpc>
                <a:spcPct val="100000"/>
              </a:lnSpc>
              <a:spcBef>
                <a:spcPts val="600"/>
              </a:spcBef>
              <a:spcAft>
                <a:spcPts val="0"/>
              </a:spcAft>
              <a:buClr>
                <a:schemeClr val="dk1"/>
              </a:buClr>
              <a:buSzPts val="1800"/>
              <a:buChar char="ꟷ"/>
              <a:defRPr/>
            </a:lvl2pPr>
            <a:lvl3pPr marL="1371600" lvl="2" indent="-342900" algn="l">
              <a:lnSpc>
                <a:spcPct val="100000"/>
              </a:lnSpc>
              <a:spcBef>
                <a:spcPts val="600"/>
              </a:spcBef>
              <a:spcAft>
                <a:spcPts val="0"/>
              </a:spcAft>
              <a:buClr>
                <a:schemeClr val="dk1"/>
              </a:buClr>
              <a:buSzPts val="1800"/>
              <a:buChar char="ꟷ"/>
              <a:defRPr/>
            </a:lvl3pPr>
            <a:lvl4pPr marL="1828800" lvl="3" indent="-342900" algn="l">
              <a:lnSpc>
                <a:spcPct val="100000"/>
              </a:lnSpc>
              <a:spcBef>
                <a:spcPts val="600"/>
              </a:spcBef>
              <a:spcAft>
                <a:spcPts val="0"/>
              </a:spcAft>
              <a:buClr>
                <a:schemeClr val="dk1"/>
              </a:buClr>
              <a:buSzPts val="1800"/>
              <a:buChar char="ꟷ"/>
              <a:defRPr/>
            </a:lvl4pPr>
            <a:lvl5pPr marL="2286000" lvl="4" indent="-342900" algn="l">
              <a:lnSpc>
                <a:spcPct val="100000"/>
              </a:lnSpc>
              <a:spcBef>
                <a:spcPts val="600"/>
              </a:spcBef>
              <a:spcAft>
                <a:spcPts val="0"/>
              </a:spcAft>
              <a:buClr>
                <a:schemeClr val="dk1"/>
              </a:buClr>
              <a:buSzPts val="1800"/>
              <a:buChar char="ꟷ"/>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6903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3 x content + headings">
  <p:cSld name="1_Title and 3 x content + headings">
    <p:spTree>
      <p:nvGrpSpPr>
        <p:cNvPr id="1" name="Shape 71"/>
        <p:cNvGrpSpPr/>
        <p:nvPr/>
      </p:nvGrpSpPr>
      <p:grpSpPr>
        <a:xfrm>
          <a:off x="0" y="0"/>
          <a:ext cx="0" cy="0"/>
          <a:chOff x="0" y="0"/>
          <a:chExt cx="0" cy="0"/>
        </a:xfrm>
      </p:grpSpPr>
      <p:sp>
        <p:nvSpPr>
          <p:cNvPr id="72" name="Google Shape;72;p28"/>
          <p:cNvSpPr txBox="1">
            <a:spLocks noGrp="1"/>
          </p:cNvSpPr>
          <p:nvPr>
            <p:ph type="title"/>
          </p:nvPr>
        </p:nvSpPr>
        <p:spPr>
          <a:xfrm>
            <a:off x="359999" y="430718"/>
            <a:ext cx="11466875" cy="403200"/>
          </a:xfrm>
          <a:prstGeom prst="rect">
            <a:avLst/>
          </a:prstGeom>
          <a:noFill/>
          <a:ln>
            <a:noFill/>
          </a:ln>
        </p:spPr>
        <p:txBody>
          <a:bodyPr spcFirstLastPara="1" wrap="square" lIns="0" tIns="0" rIns="0" bIns="0" anchor="t" anchorCtr="0">
            <a:noAutofit/>
          </a:bodyPr>
          <a:lstStyle>
            <a:lvl1pPr lvl="0" algn="l">
              <a:lnSpc>
                <a:spcPct val="100000"/>
              </a:lnSpc>
              <a:spcBef>
                <a:spcPts val="600"/>
              </a:spcBef>
              <a:spcAft>
                <a:spcPts val="0"/>
              </a:spcAft>
              <a:buClr>
                <a:schemeClr val="dk1"/>
              </a:buClr>
              <a:buSzPts val="24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10856913" y="6390000"/>
            <a:ext cx="969962" cy="19685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74" name="Google Shape;74;p28"/>
          <p:cNvSpPr txBox="1">
            <a:spLocks noGrp="1"/>
          </p:cNvSpPr>
          <p:nvPr>
            <p:ph type="ftr" idx="11"/>
          </p:nvPr>
        </p:nvSpPr>
        <p:spPr>
          <a:xfrm>
            <a:off x="3272400" y="6390000"/>
            <a:ext cx="7495200" cy="198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28"/>
          <p:cNvSpPr txBox="1">
            <a:spLocks noGrp="1"/>
          </p:cNvSpPr>
          <p:nvPr>
            <p:ph type="body" idx="1"/>
          </p:nvPr>
        </p:nvSpPr>
        <p:spPr>
          <a:xfrm>
            <a:off x="360000" y="1710000"/>
            <a:ext cx="3672000" cy="604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b="1"/>
            </a:lvl1pPr>
            <a:lvl2pPr marL="914400" lvl="1" indent="-342900" algn="l">
              <a:lnSpc>
                <a:spcPct val="100000"/>
              </a:lnSpc>
              <a:spcBef>
                <a:spcPts val="600"/>
              </a:spcBef>
              <a:spcAft>
                <a:spcPts val="0"/>
              </a:spcAft>
              <a:buClr>
                <a:schemeClr val="dk1"/>
              </a:buClr>
              <a:buSzPts val="1800"/>
              <a:buChar char="ꟷ"/>
              <a:defRPr/>
            </a:lvl2pPr>
            <a:lvl3pPr marL="1371600" lvl="2" indent="-342900" algn="l">
              <a:lnSpc>
                <a:spcPct val="100000"/>
              </a:lnSpc>
              <a:spcBef>
                <a:spcPts val="600"/>
              </a:spcBef>
              <a:spcAft>
                <a:spcPts val="0"/>
              </a:spcAft>
              <a:buClr>
                <a:schemeClr val="dk1"/>
              </a:buClr>
              <a:buSzPts val="1800"/>
              <a:buChar char="ꟷ"/>
              <a:defRPr/>
            </a:lvl3pPr>
            <a:lvl4pPr marL="1828800" lvl="3" indent="-342900" algn="l">
              <a:lnSpc>
                <a:spcPct val="100000"/>
              </a:lnSpc>
              <a:spcBef>
                <a:spcPts val="600"/>
              </a:spcBef>
              <a:spcAft>
                <a:spcPts val="0"/>
              </a:spcAft>
              <a:buClr>
                <a:schemeClr val="dk1"/>
              </a:buClr>
              <a:buSzPts val="1800"/>
              <a:buChar char="ꟷ"/>
              <a:defRPr/>
            </a:lvl4pPr>
            <a:lvl5pPr marL="2286000" lvl="4" indent="-342900" algn="l">
              <a:lnSpc>
                <a:spcPct val="100000"/>
              </a:lnSpc>
              <a:spcBef>
                <a:spcPts val="600"/>
              </a:spcBef>
              <a:spcAft>
                <a:spcPts val="0"/>
              </a:spcAft>
              <a:buClr>
                <a:schemeClr val="dk1"/>
              </a:buClr>
              <a:buSzPts val="1800"/>
              <a:buChar char="ꟷ"/>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8"/>
          <p:cNvSpPr txBox="1">
            <a:spLocks noGrp="1"/>
          </p:cNvSpPr>
          <p:nvPr>
            <p:ph type="body" idx="2"/>
          </p:nvPr>
        </p:nvSpPr>
        <p:spPr>
          <a:xfrm>
            <a:off x="360363" y="2376000"/>
            <a:ext cx="3672000" cy="3344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a:lvl1pPr>
            <a:lvl2pPr marL="914400" lvl="1" indent="-342900" algn="l">
              <a:lnSpc>
                <a:spcPct val="100000"/>
              </a:lnSpc>
              <a:spcBef>
                <a:spcPts val="600"/>
              </a:spcBef>
              <a:spcAft>
                <a:spcPts val="0"/>
              </a:spcAft>
              <a:buClr>
                <a:schemeClr val="dk1"/>
              </a:buClr>
              <a:buSzPts val="1800"/>
              <a:buChar char="ꟷ"/>
              <a:defRPr/>
            </a:lvl2pPr>
            <a:lvl3pPr marL="1371600" lvl="2" indent="-342900" algn="l">
              <a:lnSpc>
                <a:spcPct val="100000"/>
              </a:lnSpc>
              <a:spcBef>
                <a:spcPts val="600"/>
              </a:spcBef>
              <a:spcAft>
                <a:spcPts val="0"/>
              </a:spcAft>
              <a:buClr>
                <a:schemeClr val="dk1"/>
              </a:buClr>
              <a:buSzPts val="1800"/>
              <a:buChar char="ꟷ"/>
              <a:defRPr/>
            </a:lvl3pPr>
            <a:lvl4pPr marL="1828800" lvl="3" indent="-342900" algn="l">
              <a:lnSpc>
                <a:spcPct val="100000"/>
              </a:lnSpc>
              <a:spcBef>
                <a:spcPts val="600"/>
              </a:spcBef>
              <a:spcAft>
                <a:spcPts val="0"/>
              </a:spcAft>
              <a:buClr>
                <a:schemeClr val="dk1"/>
              </a:buClr>
              <a:buSzPts val="1800"/>
              <a:buChar char="ꟷ"/>
              <a:defRPr/>
            </a:lvl4pPr>
            <a:lvl5pPr marL="2286000" lvl="4" indent="-342900" algn="l">
              <a:lnSpc>
                <a:spcPct val="100000"/>
              </a:lnSpc>
              <a:spcBef>
                <a:spcPts val="600"/>
              </a:spcBef>
              <a:spcAft>
                <a:spcPts val="0"/>
              </a:spcAft>
              <a:buClr>
                <a:schemeClr val="dk1"/>
              </a:buClr>
              <a:buSzPts val="1800"/>
              <a:buChar char="ꟷ"/>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8"/>
          <p:cNvSpPr txBox="1">
            <a:spLocks noGrp="1"/>
          </p:cNvSpPr>
          <p:nvPr>
            <p:ph type="body" idx="3"/>
          </p:nvPr>
        </p:nvSpPr>
        <p:spPr>
          <a:xfrm>
            <a:off x="4257437" y="1710000"/>
            <a:ext cx="3672000" cy="604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b="1"/>
            </a:lvl1pPr>
            <a:lvl2pPr marL="914400" lvl="1" indent="-342900" algn="l">
              <a:lnSpc>
                <a:spcPct val="100000"/>
              </a:lnSpc>
              <a:spcBef>
                <a:spcPts val="600"/>
              </a:spcBef>
              <a:spcAft>
                <a:spcPts val="0"/>
              </a:spcAft>
              <a:buClr>
                <a:schemeClr val="dk1"/>
              </a:buClr>
              <a:buSzPts val="1800"/>
              <a:buChar char="ꟷ"/>
              <a:defRPr/>
            </a:lvl2pPr>
            <a:lvl3pPr marL="1371600" lvl="2" indent="-342900" algn="l">
              <a:lnSpc>
                <a:spcPct val="100000"/>
              </a:lnSpc>
              <a:spcBef>
                <a:spcPts val="600"/>
              </a:spcBef>
              <a:spcAft>
                <a:spcPts val="0"/>
              </a:spcAft>
              <a:buClr>
                <a:schemeClr val="dk1"/>
              </a:buClr>
              <a:buSzPts val="1800"/>
              <a:buChar char="ꟷ"/>
              <a:defRPr/>
            </a:lvl3pPr>
            <a:lvl4pPr marL="1828800" lvl="3" indent="-342900" algn="l">
              <a:lnSpc>
                <a:spcPct val="100000"/>
              </a:lnSpc>
              <a:spcBef>
                <a:spcPts val="600"/>
              </a:spcBef>
              <a:spcAft>
                <a:spcPts val="0"/>
              </a:spcAft>
              <a:buClr>
                <a:schemeClr val="dk1"/>
              </a:buClr>
              <a:buSzPts val="1800"/>
              <a:buChar char="ꟷ"/>
              <a:defRPr/>
            </a:lvl4pPr>
            <a:lvl5pPr marL="2286000" lvl="4" indent="-342900" algn="l">
              <a:lnSpc>
                <a:spcPct val="100000"/>
              </a:lnSpc>
              <a:spcBef>
                <a:spcPts val="600"/>
              </a:spcBef>
              <a:spcAft>
                <a:spcPts val="0"/>
              </a:spcAft>
              <a:buClr>
                <a:schemeClr val="dk1"/>
              </a:buClr>
              <a:buSzPts val="1800"/>
              <a:buChar char="ꟷ"/>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8"/>
          <p:cNvSpPr txBox="1">
            <a:spLocks noGrp="1"/>
          </p:cNvSpPr>
          <p:nvPr>
            <p:ph type="body" idx="4"/>
          </p:nvPr>
        </p:nvSpPr>
        <p:spPr>
          <a:xfrm>
            <a:off x="4257619" y="2376488"/>
            <a:ext cx="3672000" cy="334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a:lvl1pPr>
            <a:lvl2pPr marL="914400" lvl="1" indent="-342900" algn="l">
              <a:lnSpc>
                <a:spcPct val="100000"/>
              </a:lnSpc>
              <a:spcBef>
                <a:spcPts val="600"/>
              </a:spcBef>
              <a:spcAft>
                <a:spcPts val="0"/>
              </a:spcAft>
              <a:buClr>
                <a:schemeClr val="dk1"/>
              </a:buClr>
              <a:buSzPts val="1800"/>
              <a:buChar char="ꟷ"/>
              <a:defRPr/>
            </a:lvl2pPr>
            <a:lvl3pPr marL="1371600" lvl="2" indent="-342900" algn="l">
              <a:lnSpc>
                <a:spcPct val="100000"/>
              </a:lnSpc>
              <a:spcBef>
                <a:spcPts val="600"/>
              </a:spcBef>
              <a:spcAft>
                <a:spcPts val="0"/>
              </a:spcAft>
              <a:buClr>
                <a:schemeClr val="dk1"/>
              </a:buClr>
              <a:buSzPts val="1800"/>
              <a:buChar char="ꟷ"/>
              <a:defRPr/>
            </a:lvl3pPr>
            <a:lvl4pPr marL="1828800" lvl="3" indent="-342900" algn="l">
              <a:lnSpc>
                <a:spcPct val="100000"/>
              </a:lnSpc>
              <a:spcBef>
                <a:spcPts val="600"/>
              </a:spcBef>
              <a:spcAft>
                <a:spcPts val="0"/>
              </a:spcAft>
              <a:buClr>
                <a:schemeClr val="dk1"/>
              </a:buClr>
              <a:buSzPts val="1800"/>
              <a:buChar char="ꟷ"/>
              <a:defRPr/>
            </a:lvl4pPr>
            <a:lvl5pPr marL="2286000" lvl="4" indent="-342900" algn="l">
              <a:lnSpc>
                <a:spcPct val="100000"/>
              </a:lnSpc>
              <a:spcBef>
                <a:spcPts val="600"/>
              </a:spcBef>
              <a:spcAft>
                <a:spcPts val="0"/>
              </a:spcAft>
              <a:buClr>
                <a:schemeClr val="dk1"/>
              </a:buClr>
              <a:buSzPts val="1800"/>
              <a:buChar char="ꟷ"/>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8"/>
          <p:cNvSpPr txBox="1">
            <a:spLocks noGrp="1"/>
          </p:cNvSpPr>
          <p:nvPr>
            <p:ph type="body" idx="5"/>
          </p:nvPr>
        </p:nvSpPr>
        <p:spPr>
          <a:xfrm>
            <a:off x="8154874" y="1710000"/>
            <a:ext cx="3672000" cy="6048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b="1"/>
            </a:lvl1pPr>
            <a:lvl2pPr marL="914400" lvl="1" indent="-342900" algn="l">
              <a:lnSpc>
                <a:spcPct val="100000"/>
              </a:lnSpc>
              <a:spcBef>
                <a:spcPts val="600"/>
              </a:spcBef>
              <a:spcAft>
                <a:spcPts val="0"/>
              </a:spcAft>
              <a:buClr>
                <a:schemeClr val="dk1"/>
              </a:buClr>
              <a:buSzPts val="1800"/>
              <a:buChar char="ꟷ"/>
              <a:defRPr/>
            </a:lvl2pPr>
            <a:lvl3pPr marL="1371600" lvl="2" indent="-342900" algn="l">
              <a:lnSpc>
                <a:spcPct val="100000"/>
              </a:lnSpc>
              <a:spcBef>
                <a:spcPts val="600"/>
              </a:spcBef>
              <a:spcAft>
                <a:spcPts val="0"/>
              </a:spcAft>
              <a:buClr>
                <a:schemeClr val="dk1"/>
              </a:buClr>
              <a:buSzPts val="1800"/>
              <a:buChar char="ꟷ"/>
              <a:defRPr/>
            </a:lvl3pPr>
            <a:lvl4pPr marL="1828800" lvl="3" indent="-342900" algn="l">
              <a:lnSpc>
                <a:spcPct val="100000"/>
              </a:lnSpc>
              <a:spcBef>
                <a:spcPts val="600"/>
              </a:spcBef>
              <a:spcAft>
                <a:spcPts val="0"/>
              </a:spcAft>
              <a:buClr>
                <a:schemeClr val="dk1"/>
              </a:buClr>
              <a:buSzPts val="1800"/>
              <a:buChar char="ꟷ"/>
              <a:defRPr/>
            </a:lvl4pPr>
            <a:lvl5pPr marL="2286000" lvl="4" indent="-342900" algn="l">
              <a:lnSpc>
                <a:spcPct val="100000"/>
              </a:lnSpc>
              <a:spcBef>
                <a:spcPts val="600"/>
              </a:spcBef>
              <a:spcAft>
                <a:spcPts val="0"/>
              </a:spcAft>
              <a:buClr>
                <a:schemeClr val="dk1"/>
              </a:buClr>
              <a:buSzPts val="1800"/>
              <a:buChar char="ꟷ"/>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8"/>
          <p:cNvSpPr txBox="1">
            <a:spLocks noGrp="1"/>
          </p:cNvSpPr>
          <p:nvPr>
            <p:ph type="body" idx="6"/>
          </p:nvPr>
        </p:nvSpPr>
        <p:spPr>
          <a:xfrm>
            <a:off x="8154874" y="2376000"/>
            <a:ext cx="3672000" cy="3344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a:lvl1pPr>
            <a:lvl2pPr marL="914400" lvl="1" indent="-342900" algn="l">
              <a:lnSpc>
                <a:spcPct val="100000"/>
              </a:lnSpc>
              <a:spcBef>
                <a:spcPts val="600"/>
              </a:spcBef>
              <a:spcAft>
                <a:spcPts val="0"/>
              </a:spcAft>
              <a:buClr>
                <a:schemeClr val="dk1"/>
              </a:buClr>
              <a:buSzPts val="1800"/>
              <a:buChar char="ꟷ"/>
              <a:defRPr/>
            </a:lvl2pPr>
            <a:lvl3pPr marL="1371600" lvl="2" indent="-342900" algn="l">
              <a:lnSpc>
                <a:spcPct val="100000"/>
              </a:lnSpc>
              <a:spcBef>
                <a:spcPts val="600"/>
              </a:spcBef>
              <a:spcAft>
                <a:spcPts val="0"/>
              </a:spcAft>
              <a:buClr>
                <a:schemeClr val="dk1"/>
              </a:buClr>
              <a:buSzPts val="1800"/>
              <a:buChar char="ꟷ"/>
              <a:defRPr/>
            </a:lvl3pPr>
            <a:lvl4pPr marL="1828800" lvl="3" indent="-342900" algn="l">
              <a:lnSpc>
                <a:spcPct val="100000"/>
              </a:lnSpc>
              <a:spcBef>
                <a:spcPts val="600"/>
              </a:spcBef>
              <a:spcAft>
                <a:spcPts val="0"/>
              </a:spcAft>
              <a:buClr>
                <a:schemeClr val="dk1"/>
              </a:buClr>
              <a:buSzPts val="1800"/>
              <a:buChar char="ꟷ"/>
              <a:defRPr/>
            </a:lvl4pPr>
            <a:lvl5pPr marL="2286000" lvl="4" indent="-342900" algn="l">
              <a:lnSpc>
                <a:spcPct val="100000"/>
              </a:lnSpc>
              <a:spcBef>
                <a:spcPts val="600"/>
              </a:spcBef>
              <a:spcAft>
                <a:spcPts val="0"/>
              </a:spcAft>
              <a:buClr>
                <a:schemeClr val="dk1"/>
              </a:buClr>
              <a:buSzPts val="1800"/>
              <a:buChar char="ꟷ"/>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body" idx="7"/>
          </p:nvPr>
        </p:nvSpPr>
        <p:spPr>
          <a:xfrm>
            <a:off x="360000" y="910800"/>
            <a:ext cx="11466000" cy="396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800"/>
              <a:buNone/>
              <a:defRPr sz="1800"/>
            </a:lvl1pPr>
            <a:lvl2pPr marL="914400" lvl="1" indent="-342900" algn="l">
              <a:lnSpc>
                <a:spcPct val="100000"/>
              </a:lnSpc>
              <a:spcBef>
                <a:spcPts val="600"/>
              </a:spcBef>
              <a:spcAft>
                <a:spcPts val="0"/>
              </a:spcAft>
              <a:buClr>
                <a:schemeClr val="dk1"/>
              </a:buClr>
              <a:buSzPts val="1800"/>
              <a:buChar char="ꟷ"/>
              <a:defRPr/>
            </a:lvl2pPr>
            <a:lvl3pPr marL="1371600" lvl="2" indent="-342900" algn="l">
              <a:lnSpc>
                <a:spcPct val="100000"/>
              </a:lnSpc>
              <a:spcBef>
                <a:spcPts val="600"/>
              </a:spcBef>
              <a:spcAft>
                <a:spcPts val="0"/>
              </a:spcAft>
              <a:buClr>
                <a:schemeClr val="dk1"/>
              </a:buClr>
              <a:buSzPts val="1800"/>
              <a:buChar char="ꟷ"/>
              <a:defRPr/>
            </a:lvl3pPr>
            <a:lvl4pPr marL="1828800" lvl="3" indent="-342900" algn="l">
              <a:lnSpc>
                <a:spcPct val="100000"/>
              </a:lnSpc>
              <a:spcBef>
                <a:spcPts val="600"/>
              </a:spcBef>
              <a:spcAft>
                <a:spcPts val="0"/>
              </a:spcAft>
              <a:buClr>
                <a:schemeClr val="dk1"/>
              </a:buClr>
              <a:buSzPts val="1800"/>
              <a:buChar char="ꟷ"/>
              <a:defRPr/>
            </a:lvl4pPr>
            <a:lvl5pPr marL="2286000" lvl="4" indent="-342900" algn="l">
              <a:lnSpc>
                <a:spcPct val="100000"/>
              </a:lnSpc>
              <a:spcBef>
                <a:spcPts val="600"/>
              </a:spcBef>
              <a:spcAft>
                <a:spcPts val="0"/>
              </a:spcAft>
              <a:buClr>
                <a:schemeClr val="dk1"/>
              </a:buClr>
              <a:buSzPts val="1800"/>
              <a:buChar char="ꟷ"/>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031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6801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a:xfrm>
            <a:off x="360000"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9249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a:xfrm>
            <a:off x="359999" y="430718"/>
            <a:ext cx="11466875"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1826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646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302C34-0BF9-4485-9270-B6EE1B2AD5B0}"/>
              </a:ext>
            </a:extLst>
          </p:cNvPr>
          <p:cNvSpPr/>
          <p:nvPr userDrawn="1"/>
        </p:nvSpPr>
        <p:spPr>
          <a:xfrm>
            <a:off x="0" y="220294"/>
            <a:ext cx="12192000" cy="66504"/>
          </a:xfrm>
          <a:prstGeom prst="rect">
            <a:avLst/>
          </a:prstGeom>
          <a:solidFill>
            <a:schemeClr val="bg1"/>
          </a:solidFill>
        </p:spPr>
        <p:txBody>
          <a:bodyPr rtlCol="0" anchor="ctr"/>
          <a:lstStyle/>
          <a:p>
            <a:pPr algn="ctr"/>
            <a:endParaRPr lang="en-US" dirty="0"/>
          </a:p>
        </p:txBody>
      </p:sp>
      <p:sp>
        <p:nvSpPr>
          <p:cNvPr id="2" name="Title 1"/>
          <p:cNvSpPr>
            <a:spLocks noGrp="1"/>
          </p:cNvSpPr>
          <p:nvPr>
            <p:ph type="ctrTitle" hasCustomPrompt="1"/>
          </p:nvPr>
        </p:nvSpPr>
        <p:spPr>
          <a:xfrm>
            <a:off x="360000" y="1490400"/>
            <a:ext cx="3520800" cy="1976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noAutofit/>
          </a:bodyPr>
          <a:lstStyle>
            <a:lvl1pPr algn="l">
              <a:defRPr sz="3000" b="0">
                <a:solidFill>
                  <a:srgbClr val="FFFFFF"/>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lstStyle>
            <a:lvl1pPr>
              <a:spcBef>
                <a:spcPts val="600"/>
              </a:spcBef>
              <a:defRPr sz="1200">
                <a:solidFill>
                  <a:srgbClr val="FFFFFF"/>
                </a:solidFill>
              </a:defRPr>
            </a:lvl1pPr>
          </a:lstStyle>
          <a:p>
            <a:pPr lvl="0"/>
            <a:r>
              <a:rPr lang="en-GB" dirty="0"/>
              <a:t>Click to add text</a:t>
            </a:r>
          </a:p>
        </p:txBody>
      </p:sp>
      <p:pic>
        <p:nvPicPr>
          <p:cNvPr id="5" name="Picture 4">
            <a:extLst>
              <a:ext uri="{FF2B5EF4-FFF2-40B4-BE49-F238E27FC236}">
                <a16:creationId xmlns:a16="http://schemas.microsoft.com/office/drawing/2014/main" id="{931172A5-ABC9-4F5B-8C64-BC0A993AAC55}"/>
              </a:ext>
            </a:extLst>
          </p:cNvPr>
          <p:cNvPicPr>
            <a:picLocks noChangeAspect="1"/>
          </p:cNvPicPr>
          <p:nvPr userDrawn="1"/>
        </p:nvPicPr>
        <p:blipFill rotWithShape="1">
          <a:blip r:embed="rId2"/>
          <a:srcRect l="4242" b="7303"/>
          <a:stretch/>
        </p:blipFill>
        <p:spPr>
          <a:xfrm>
            <a:off x="360000" y="659918"/>
            <a:ext cx="1003287" cy="404324"/>
          </a:xfrm>
          <a:prstGeom prst="rect">
            <a:avLst/>
          </a:prstGeom>
          <a:solidFill>
            <a:srgbClr val="20CFF5"/>
          </a:solidFill>
        </p:spPr>
      </p:pic>
    </p:spTree>
    <p:extLst>
      <p:ext uri="{BB962C8B-B14F-4D97-AF65-F5344CB8AC3E}">
        <p14:creationId xmlns:p14="http://schemas.microsoft.com/office/powerpoint/2010/main" val="382061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347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642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048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032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9173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531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4640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8378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67911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lumMod val="50000"/>
                  </a:schemeClr>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lumMod val="50000"/>
                  </a:schemeClr>
                </a:solidFill>
              </a:defRPr>
            </a:lvl1pPr>
            <a:lvl2pPr marL="0" indent="0" algn="l">
              <a:spcBef>
                <a:spcPts val="200"/>
              </a:spcBef>
              <a:buNone/>
              <a:defRPr sz="2200" b="0">
                <a:solidFill>
                  <a:schemeClr val="tx1"/>
                </a:solidFill>
              </a:defRPr>
            </a:lvl2pPr>
          </a:lstStyle>
          <a:p>
            <a:pPr lvl="0"/>
            <a:r>
              <a:rPr lang="en-US" dirty="0"/>
              <a:t>No.</a:t>
            </a:r>
          </a:p>
        </p:txBody>
      </p:sp>
      <p:cxnSp>
        <p:nvCxnSpPr>
          <p:cNvPr id="4" name="Straight Connector 3">
            <a:extLst>
              <a:ext uri="{FF2B5EF4-FFF2-40B4-BE49-F238E27FC236}">
                <a16:creationId xmlns:a16="http://schemas.microsoft.com/office/drawing/2014/main" id="{2CDEA790-1888-4857-9EDC-3D74749608F7}"/>
              </a:ext>
            </a:extLst>
          </p:cNvPr>
          <p:cNvCxnSpPr>
            <a:cxnSpLocks/>
          </p:cNvCxnSpPr>
          <p:nvPr userDrawn="1">
            <p:custDataLst>
              <p:tags r:id="rId1"/>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B4853C8-5A95-4905-8047-6F5BE218510E}"/>
              </a:ext>
            </a:extLst>
          </p:cNvPr>
          <p:cNvPicPr>
            <a:picLocks noChangeAspect="1"/>
          </p:cNvPicPr>
          <p:nvPr userDrawn="1"/>
        </p:nvPicPr>
        <p:blipFill rotWithShape="1">
          <a:blip r:embed="rId3"/>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32166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b">
            <a:noAutofit/>
          </a:bodyPr>
          <a:lstStyle>
            <a:lvl1pPr algn="l">
              <a:defRPr sz="3000" b="0">
                <a:solidFill>
                  <a:schemeClr val="bg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dirty="0"/>
              <a:t>Click to add text </a:t>
            </a:r>
          </a:p>
        </p:txBody>
      </p:sp>
      <p:cxnSp>
        <p:nvCxnSpPr>
          <p:cNvPr id="13" name="Straight Connector 12">
            <a:extLst>
              <a:ext uri="{FF2B5EF4-FFF2-40B4-BE49-F238E27FC236}">
                <a16:creationId xmlns:a16="http://schemas.microsoft.com/office/drawing/2014/main" id="{3C93E544-4D54-49A7-A1EC-D641E97963D5}"/>
              </a:ext>
            </a:extLst>
          </p:cNvPr>
          <p:cNvCxnSpPr/>
          <p:nvPr userDrawn="1"/>
        </p:nvCxnSpPr>
        <p:spPr>
          <a:xfrm>
            <a:off x="4226560" y="1482272"/>
            <a:ext cx="0" cy="4500000"/>
          </a:xfrm>
          <a:prstGeom prst="line">
            <a:avLst/>
          </a:prstGeom>
          <a:ln w="76200">
            <a:solidFill>
              <a:srgbClr val="0CBCF5"/>
            </a:solidFill>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6B01647-8DB9-4F77-94D6-2463B1EED522}"/>
              </a:ext>
            </a:extLst>
          </p:cNvPr>
          <p:cNvSpPr/>
          <p:nvPr userDrawn="1"/>
        </p:nvSpPr>
        <p:spPr>
          <a:xfrm>
            <a:off x="0" y="220294"/>
            <a:ext cx="12192000" cy="66504"/>
          </a:xfrm>
          <a:prstGeom prst="rect">
            <a:avLst/>
          </a:prstGeom>
          <a:solidFill>
            <a:schemeClr val="bg1"/>
          </a:solidFill>
        </p:spPr>
        <p:txBody>
          <a:bodyPr rtlCol="0" anchor="ctr"/>
          <a:lstStyle/>
          <a:p>
            <a:pPr algn="ctr"/>
            <a:endParaRPr lang="en-US" dirty="0"/>
          </a:p>
        </p:txBody>
      </p:sp>
      <p:pic>
        <p:nvPicPr>
          <p:cNvPr id="19" name="Picture 18">
            <a:extLst>
              <a:ext uri="{FF2B5EF4-FFF2-40B4-BE49-F238E27FC236}">
                <a16:creationId xmlns:a16="http://schemas.microsoft.com/office/drawing/2014/main" id="{7AA9AC2F-0B03-43A6-B4D3-B7CB1E30EF47}"/>
              </a:ext>
            </a:extLst>
          </p:cNvPr>
          <p:cNvPicPr>
            <a:picLocks noChangeAspect="1"/>
          </p:cNvPicPr>
          <p:nvPr userDrawn="1"/>
        </p:nvPicPr>
        <p:blipFill rotWithShape="1">
          <a:blip r:embed="rId2"/>
          <a:srcRect l="4242" b="7303"/>
          <a:stretch/>
        </p:blipFill>
        <p:spPr>
          <a:xfrm>
            <a:off x="360000" y="659918"/>
            <a:ext cx="1003287" cy="404324"/>
          </a:xfrm>
          <a:prstGeom prst="rect">
            <a:avLst/>
          </a:prstGeom>
          <a:solidFill>
            <a:srgbClr val="20CFF5"/>
          </a:solidFill>
        </p:spPr>
      </p:pic>
    </p:spTree>
    <p:extLst>
      <p:ext uri="{BB962C8B-B14F-4D97-AF65-F5344CB8AC3E}">
        <p14:creationId xmlns:p14="http://schemas.microsoft.com/office/powerpoint/2010/main" val="389539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44958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401640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dirty="0"/>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238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000" y="1490400"/>
            <a:ext cx="3520800" cy="1976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noAutofit/>
          </a:bodyPr>
          <a:lstStyle>
            <a:lvl1pPr algn="l">
              <a:defRPr sz="3000" b="0">
                <a:solidFill>
                  <a:schemeClr val="tx1">
                    <a:lumMod val="50000"/>
                  </a:schemeClr>
                </a:solidFill>
                <a:latin typeface="Calibri" panose="020F0502020204030204" pitchFamily="34" charset="0"/>
                <a:cs typeface="Calibri" panose="020F0502020204030204" pitchFamily="34" charset="0"/>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600"/>
              </a:spcBef>
              <a:buNone/>
              <a:defRPr sz="1800" b="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lstStyle>
            <a:lvl1pPr>
              <a:spcBef>
                <a:spcPts val="600"/>
              </a:spcBef>
              <a:defRPr sz="1200">
                <a:latin typeface="Calibri" panose="020F0502020204030204" pitchFamily="34" charset="0"/>
                <a:cs typeface="Calibri" panose="020F0502020204030204" pitchFamily="34" charset="0"/>
              </a:defRPr>
            </a:lvl1pPr>
          </a:lstStyle>
          <a:p>
            <a:pPr lvl="0"/>
            <a:r>
              <a:rPr lang="en-GB" dirty="0"/>
              <a:t>Click to add text</a:t>
            </a:r>
          </a:p>
        </p:txBody>
      </p:sp>
      <p:sp>
        <p:nvSpPr>
          <p:cNvPr id="10" name="Rectangle 9">
            <a:extLst>
              <a:ext uri="{FF2B5EF4-FFF2-40B4-BE49-F238E27FC236}">
                <a16:creationId xmlns:a16="http://schemas.microsoft.com/office/drawing/2014/main" id="{2B903648-3082-4597-A0C1-B64A9EE7512A}"/>
              </a:ext>
            </a:extLst>
          </p:cNvPr>
          <p:cNvSpPr/>
          <p:nvPr userDrawn="1"/>
        </p:nvSpPr>
        <p:spPr>
          <a:xfrm>
            <a:off x="0" y="220294"/>
            <a:ext cx="12192000" cy="66504"/>
          </a:xfrm>
          <a:prstGeom prst="rect">
            <a:avLst/>
          </a:prstGeom>
          <a:solidFill>
            <a:schemeClr val="tx1">
              <a:lumMod val="50000"/>
            </a:schemeClr>
          </a:solidFill>
        </p:spPr>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8B36B3A-69B1-4232-9DBB-BC728917AD74}"/>
              </a:ext>
            </a:extLst>
          </p:cNvPr>
          <p:cNvPicPr>
            <a:picLocks noChangeAspect="1"/>
          </p:cNvPicPr>
          <p:nvPr userDrawn="1"/>
        </p:nvPicPr>
        <p:blipFill rotWithShape="1">
          <a:blip r:embed="rId2"/>
          <a:srcRect l="4242" b="7303"/>
          <a:stretch/>
        </p:blipFill>
        <p:spPr>
          <a:xfrm>
            <a:off x="360000" y="659918"/>
            <a:ext cx="1003287" cy="404324"/>
          </a:xfrm>
          <a:prstGeom prst="rect">
            <a:avLst/>
          </a:prstGeom>
          <a:solidFill>
            <a:srgbClr val="20CFF5"/>
          </a:solidFill>
        </p:spPr>
      </p:pic>
    </p:spTree>
    <p:extLst>
      <p:ext uri="{BB962C8B-B14F-4D97-AF65-F5344CB8AC3E}">
        <p14:creationId xmlns:p14="http://schemas.microsoft.com/office/powerpoint/2010/main" val="319996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b">
            <a:noAutofit/>
          </a:bodyPr>
          <a:lstStyle>
            <a:lvl1pPr algn="l">
              <a:defRPr sz="3000" b="0">
                <a:solidFill>
                  <a:schemeClr val="tx1">
                    <a:lumMod val="50000"/>
                  </a:schemeClr>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dirty="0"/>
              <a:t>Click to add text</a:t>
            </a:r>
          </a:p>
        </p:txBody>
      </p:sp>
      <p:cxnSp>
        <p:nvCxnSpPr>
          <p:cNvPr id="13" name="Straight Connector 12">
            <a:extLst>
              <a:ext uri="{FF2B5EF4-FFF2-40B4-BE49-F238E27FC236}">
                <a16:creationId xmlns:a16="http://schemas.microsoft.com/office/drawing/2014/main" id="{F7CD479F-E92D-4DC0-B1D1-C5B37D06CFD3}"/>
              </a:ext>
            </a:extLst>
          </p:cNvPr>
          <p:cNvCxnSpPr/>
          <p:nvPr userDrawn="1"/>
        </p:nvCxnSpPr>
        <p:spPr>
          <a:xfrm>
            <a:off x="4226560" y="1482272"/>
            <a:ext cx="0" cy="4500000"/>
          </a:xfrm>
          <a:prstGeom prst="line">
            <a:avLst/>
          </a:prstGeom>
          <a:ln w="76200">
            <a:solidFill>
              <a:srgbClr val="0CBCF5"/>
            </a:solidFill>
            <a:tailEnd type="non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3D16C11-1952-4AAB-933B-4A9EC7574E87}"/>
              </a:ext>
            </a:extLst>
          </p:cNvPr>
          <p:cNvSpPr/>
          <p:nvPr userDrawn="1"/>
        </p:nvSpPr>
        <p:spPr>
          <a:xfrm>
            <a:off x="0" y="220294"/>
            <a:ext cx="12192000" cy="66504"/>
          </a:xfrm>
          <a:prstGeom prst="rect">
            <a:avLst/>
          </a:prstGeom>
          <a:solidFill>
            <a:schemeClr val="tx1">
              <a:lumMod val="50000"/>
            </a:schemeClr>
          </a:solidFill>
        </p:spPr>
        <p:txBody>
          <a:bodyPr rtlCol="0" anchor="ctr"/>
          <a:lstStyle/>
          <a:p>
            <a:pPr algn="ctr"/>
            <a:endParaRPr lang="en-US" dirty="0"/>
          </a:p>
        </p:txBody>
      </p:sp>
      <p:pic>
        <p:nvPicPr>
          <p:cNvPr id="18" name="Picture 17">
            <a:extLst>
              <a:ext uri="{FF2B5EF4-FFF2-40B4-BE49-F238E27FC236}">
                <a16:creationId xmlns:a16="http://schemas.microsoft.com/office/drawing/2014/main" id="{5F9E6A98-C160-4307-B8BB-AF9107D9F822}"/>
              </a:ext>
            </a:extLst>
          </p:cNvPr>
          <p:cNvPicPr>
            <a:picLocks noChangeAspect="1"/>
          </p:cNvPicPr>
          <p:nvPr userDrawn="1"/>
        </p:nvPicPr>
        <p:blipFill rotWithShape="1">
          <a:blip r:embed="rId2"/>
          <a:srcRect l="4242" b="7303"/>
          <a:stretch/>
        </p:blipFill>
        <p:spPr>
          <a:xfrm>
            <a:off x="360000" y="659918"/>
            <a:ext cx="1003287" cy="404324"/>
          </a:xfrm>
          <a:prstGeom prst="rect">
            <a:avLst/>
          </a:prstGeom>
          <a:solidFill>
            <a:srgbClr val="20CFF5"/>
          </a:solidFill>
        </p:spPr>
      </p:pic>
    </p:spTree>
    <p:extLst>
      <p:ext uri="{BB962C8B-B14F-4D97-AF65-F5344CB8AC3E}">
        <p14:creationId xmlns:p14="http://schemas.microsoft.com/office/powerpoint/2010/main" val="127107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302C34-0BF9-4485-9270-B6EE1B2AD5B0}"/>
              </a:ext>
            </a:extLst>
          </p:cNvPr>
          <p:cNvSpPr/>
          <p:nvPr userDrawn="1"/>
        </p:nvSpPr>
        <p:spPr>
          <a:xfrm>
            <a:off x="0" y="220294"/>
            <a:ext cx="12192000" cy="66504"/>
          </a:xfrm>
          <a:prstGeom prst="rect">
            <a:avLst/>
          </a:prstGeom>
          <a:solidFill>
            <a:schemeClr val="bg1"/>
          </a:solidFill>
        </p:spPr>
        <p:txBody>
          <a:bodyPr rtlCol="0" anchor="ctr"/>
          <a:lstStyle/>
          <a:p>
            <a:pPr algn="ctr"/>
            <a:endParaRPr lang="en-US" dirty="0"/>
          </a:p>
        </p:txBody>
      </p:sp>
      <p:sp>
        <p:nvSpPr>
          <p:cNvPr id="2" name="Title 1"/>
          <p:cNvSpPr>
            <a:spLocks noGrp="1"/>
          </p:cNvSpPr>
          <p:nvPr>
            <p:ph type="ctrTitle" hasCustomPrompt="1"/>
          </p:nvPr>
        </p:nvSpPr>
        <p:spPr>
          <a:xfrm>
            <a:off x="360000" y="1490400"/>
            <a:ext cx="3520800" cy="1976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noAutofit/>
          </a:bodyPr>
          <a:lstStyle>
            <a:lvl1pPr algn="l">
              <a:defRPr sz="3000" b="0">
                <a:solidFill>
                  <a:srgbClr val="FFFFFF"/>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a:prstGeom prst="rect">
            <a:avLst/>
          </a:prstGeom>
          <a:ln w="12700">
            <a:noFill/>
          </a:ln>
          <a:extLst>
            <a:ext uri="{91240B29-F687-4F45-9708-019B960494DF}">
              <a14:hiddenLine xmlns:a14="http://schemas.microsoft.com/office/drawing/2010/main" w="0">
                <a:solidFill>
                  <a:srgbClr val="FFFFFF"/>
                </a:solidFill>
              </a14:hiddenLine>
            </a:ext>
          </a:extLst>
        </p:spPr>
        <p:txBody>
          <a:bodyPr anchor="b"/>
          <a:lstStyle>
            <a:lvl1pPr>
              <a:spcBef>
                <a:spcPts val="600"/>
              </a:spcBef>
              <a:defRPr sz="1200">
                <a:solidFill>
                  <a:srgbClr val="FFFFFF"/>
                </a:solidFill>
              </a:defRPr>
            </a:lvl1pPr>
          </a:lstStyle>
          <a:p>
            <a:pPr lvl="0"/>
            <a:r>
              <a:rPr lang="en-GB" dirty="0"/>
              <a:t>Click to add text</a:t>
            </a:r>
          </a:p>
        </p:txBody>
      </p:sp>
      <p:pic>
        <p:nvPicPr>
          <p:cNvPr id="5" name="Picture 4">
            <a:extLst>
              <a:ext uri="{FF2B5EF4-FFF2-40B4-BE49-F238E27FC236}">
                <a16:creationId xmlns:a16="http://schemas.microsoft.com/office/drawing/2014/main" id="{931172A5-ABC9-4F5B-8C64-BC0A993AAC55}"/>
              </a:ext>
            </a:extLst>
          </p:cNvPr>
          <p:cNvPicPr>
            <a:picLocks noChangeAspect="1"/>
          </p:cNvPicPr>
          <p:nvPr userDrawn="1"/>
        </p:nvPicPr>
        <p:blipFill rotWithShape="1">
          <a:blip r:embed="rId2"/>
          <a:srcRect l="4242" b="7303"/>
          <a:stretch/>
        </p:blipFill>
        <p:spPr>
          <a:xfrm>
            <a:off x="360000" y="659918"/>
            <a:ext cx="1003287" cy="404324"/>
          </a:xfrm>
          <a:prstGeom prst="rect">
            <a:avLst/>
          </a:prstGeom>
          <a:solidFill>
            <a:srgbClr val="20CFF5"/>
          </a:solidFill>
        </p:spPr>
      </p:pic>
    </p:spTree>
    <p:extLst>
      <p:ext uri="{BB962C8B-B14F-4D97-AF65-F5344CB8AC3E}">
        <p14:creationId xmlns:p14="http://schemas.microsoft.com/office/powerpoint/2010/main" val="417607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b">
            <a:noAutofit/>
          </a:bodyPr>
          <a:lstStyle>
            <a:lvl1pPr algn="l">
              <a:defRPr sz="3000" b="0">
                <a:solidFill>
                  <a:schemeClr val="bg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dirty="0"/>
              <a:t>Click to add text </a:t>
            </a:r>
          </a:p>
        </p:txBody>
      </p:sp>
      <p:cxnSp>
        <p:nvCxnSpPr>
          <p:cNvPr id="13" name="Straight Connector 12">
            <a:extLst>
              <a:ext uri="{FF2B5EF4-FFF2-40B4-BE49-F238E27FC236}">
                <a16:creationId xmlns:a16="http://schemas.microsoft.com/office/drawing/2014/main" id="{3C93E544-4D54-49A7-A1EC-D641E97963D5}"/>
              </a:ext>
            </a:extLst>
          </p:cNvPr>
          <p:cNvCxnSpPr/>
          <p:nvPr userDrawn="1"/>
        </p:nvCxnSpPr>
        <p:spPr>
          <a:xfrm>
            <a:off x="4226560" y="1482272"/>
            <a:ext cx="0" cy="4500000"/>
          </a:xfrm>
          <a:prstGeom prst="line">
            <a:avLst/>
          </a:prstGeom>
          <a:ln w="76200">
            <a:solidFill>
              <a:srgbClr val="0CBCF5"/>
            </a:solidFill>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6B01647-8DB9-4F77-94D6-2463B1EED522}"/>
              </a:ext>
            </a:extLst>
          </p:cNvPr>
          <p:cNvSpPr/>
          <p:nvPr userDrawn="1"/>
        </p:nvSpPr>
        <p:spPr>
          <a:xfrm>
            <a:off x="0" y="220294"/>
            <a:ext cx="12192000" cy="66504"/>
          </a:xfrm>
          <a:prstGeom prst="rect">
            <a:avLst/>
          </a:prstGeom>
          <a:solidFill>
            <a:schemeClr val="bg1"/>
          </a:solidFill>
        </p:spPr>
        <p:txBody>
          <a:bodyPr rtlCol="0" anchor="ctr"/>
          <a:lstStyle/>
          <a:p>
            <a:pPr algn="ctr"/>
            <a:endParaRPr lang="en-US" dirty="0"/>
          </a:p>
        </p:txBody>
      </p:sp>
      <p:pic>
        <p:nvPicPr>
          <p:cNvPr id="19" name="Picture 18">
            <a:extLst>
              <a:ext uri="{FF2B5EF4-FFF2-40B4-BE49-F238E27FC236}">
                <a16:creationId xmlns:a16="http://schemas.microsoft.com/office/drawing/2014/main" id="{7AA9AC2F-0B03-43A6-B4D3-B7CB1E30EF47}"/>
              </a:ext>
            </a:extLst>
          </p:cNvPr>
          <p:cNvPicPr>
            <a:picLocks noChangeAspect="1"/>
          </p:cNvPicPr>
          <p:nvPr userDrawn="1"/>
        </p:nvPicPr>
        <p:blipFill rotWithShape="1">
          <a:blip r:embed="rId2"/>
          <a:srcRect l="4242" b="7303"/>
          <a:stretch/>
        </p:blipFill>
        <p:spPr>
          <a:xfrm>
            <a:off x="360000" y="659918"/>
            <a:ext cx="1003287" cy="404324"/>
          </a:xfrm>
          <a:prstGeom prst="rect">
            <a:avLst/>
          </a:prstGeom>
          <a:solidFill>
            <a:srgbClr val="20CFF5"/>
          </a:solidFill>
        </p:spPr>
      </p:pic>
    </p:spTree>
    <p:extLst>
      <p:ext uri="{BB962C8B-B14F-4D97-AF65-F5344CB8AC3E}">
        <p14:creationId xmlns:p14="http://schemas.microsoft.com/office/powerpoint/2010/main" val="428688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lumMod val="50000"/>
                  </a:schemeClr>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lumMod val="50000"/>
                  </a:schemeClr>
                </a:solidFill>
              </a:defRPr>
            </a:lvl1pPr>
            <a:lvl2pPr marL="0" indent="0" algn="l">
              <a:spcBef>
                <a:spcPts val="200"/>
              </a:spcBef>
              <a:buNone/>
              <a:defRPr sz="2200" b="0">
                <a:solidFill>
                  <a:schemeClr val="tx1"/>
                </a:solidFill>
              </a:defRPr>
            </a:lvl2pPr>
          </a:lstStyle>
          <a:p>
            <a:pPr lvl="0"/>
            <a:r>
              <a:rPr lang="en-US" dirty="0"/>
              <a:t>No.</a:t>
            </a:r>
          </a:p>
        </p:txBody>
      </p:sp>
      <p:cxnSp>
        <p:nvCxnSpPr>
          <p:cNvPr id="4" name="Straight Connector 3">
            <a:extLst>
              <a:ext uri="{FF2B5EF4-FFF2-40B4-BE49-F238E27FC236}">
                <a16:creationId xmlns:a16="http://schemas.microsoft.com/office/drawing/2014/main" id="{2CDEA790-1888-4857-9EDC-3D74749608F7}"/>
              </a:ext>
            </a:extLst>
          </p:cNvPr>
          <p:cNvCxnSpPr>
            <a:cxnSpLocks/>
          </p:cNvCxnSpPr>
          <p:nvPr userDrawn="1">
            <p:custDataLst>
              <p:tags r:id="rId1"/>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B4853C8-5A95-4905-8047-6F5BE218510E}"/>
              </a:ext>
            </a:extLst>
          </p:cNvPr>
          <p:cNvPicPr>
            <a:picLocks noChangeAspect="1"/>
          </p:cNvPicPr>
          <p:nvPr userDrawn="1"/>
        </p:nvPicPr>
        <p:blipFill rotWithShape="1">
          <a:blip r:embed="rId3"/>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423799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dirty="0"/>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dirty="0"/>
              <a:t>No.</a:t>
            </a:r>
          </a:p>
        </p:txBody>
      </p:sp>
      <p:cxnSp>
        <p:nvCxnSpPr>
          <p:cNvPr id="4" name="Straight Connector 3">
            <a:extLst>
              <a:ext uri="{FF2B5EF4-FFF2-40B4-BE49-F238E27FC236}">
                <a16:creationId xmlns:a16="http://schemas.microsoft.com/office/drawing/2014/main" id="{F86A7479-0C99-4FD4-89DE-8B44A7DF7313}"/>
              </a:ext>
            </a:extLst>
          </p:cNvPr>
          <p:cNvCxnSpPr>
            <a:cxnSpLocks/>
          </p:cNvCxnSpPr>
          <p:nvPr userDrawn="1">
            <p:custDataLst>
              <p:tags r:id="rId1"/>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407144F-CE62-4156-A29E-6D439A0231DB}"/>
              </a:ext>
            </a:extLst>
          </p:cNvPr>
          <p:cNvPicPr>
            <a:picLocks noChangeAspect="1"/>
          </p:cNvPicPr>
          <p:nvPr userDrawn="1"/>
        </p:nvPicPr>
        <p:blipFill rotWithShape="1">
          <a:blip r:embed="rId3"/>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199344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a:xfrm>
            <a:off x="359999" y="430718"/>
            <a:ext cx="11466875"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spcBef>
                <a:spcPts val="600"/>
              </a:spcBef>
              <a:defRPr sz="1800"/>
            </a:lvl1pPr>
          </a:lstStyle>
          <a:p>
            <a:pPr lvl="0"/>
            <a:r>
              <a:rPr lang="en-US" dirty="0"/>
              <a:t>Click to add subtitle</a:t>
            </a:r>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566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lumMod val="50000"/>
                  </a:schemeClr>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lumMod val="50000"/>
                  </a:schemeClr>
                </a:solidFill>
              </a:defRPr>
            </a:lvl1pPr>
            <a:lvl2pPr marL="0" indent="0" algn="l">
              <a:spcBef>
                <a:spcPts val="200"/>
              </a:spcBef>
              <a:buNone/>
              <a:defRPr sz="2200" b="0">
                <a:solidFill>
                  <a:schemeClr val="tx1"/>
                </a:solidFill>
              </a:defRPr>
            </a:lvl2pPr>
          </a:lstStyle>
          <a:p>
            <a:pPr lvl="0"/>
            <a:r>
              <a:rPr lang="en-US" dirty="0"/>
              <a:t>No.</a:t>
            </a:r>
          </a:p>
        </p:txBody>
      </p:sp>
      <p:cxnSp>
        <p:nvCxnSpPr>
          <p:cNvPr id="4" name="Straight Connector 3">
            <a:extLst>
              <a:ext uri="{FF2B5EF4-FFF2-40B4-BE49-F238E27FC236}">
                <a16:creationId xmlns:a16="http://schemas.microsoft.com/office/drawing/2014/main" id="{2CDEA790-1888-4857-9EDC-3D74749608F7}"/>
              </a:ext>
            </a:extLst>
          </p:cNvPr>
          <p:cNvCxnSpPr>
            <a:cxnSpLocks/>
          </p:cNvCxnSpPr>
          <p:nvPr userDrawn="1">
            <p:custDataLst>
              <p:tags r:id="rId1"/>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B4853C8-5A95-4905-8047-6F5BE218510E}"/>
              </a:ext>
            </a:extLst>
          </p:cNvPr>
          <p:cNvPicPr>
            <a:picLocks noChangeAspect="1"/>
          </p:cNvPicPr>
          <p:nvPr userDrawn="1"/>
        </p:nvPicPr>
        <p:blipFill rotWithShape="1">
          <a:blip r:embed="rId3"/>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6884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97089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a:xfrm>
            <a:off x="359999" y="430718"/>
            <a:ext cx="11466875"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a:prstGeom prst="rect">
            <a:avLst/>
          </a:prstGeo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397462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38552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95707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224163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67746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262735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324492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spcBef>
                <a:spcPts val="600"/>
              </a:spcBef>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36410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spcBef>
                <a:spcPts val="600"/>
              </a:spcBef>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382562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dirty="0"/>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dirty="0"/>
              <a:t>No.</a:t>
            </a:r>
          </a:p>
        </p:txBody>
      </p:sp>
      <p:cxnSp>
        <p:nvCxnSpPr>
          <p:cNvPr id="4" name="Straight Connector 3">
            <a:extLst>
              <a:ext uri="{FF2B5EF4-FFF2-40B4-BE49-F238E27FC236}">
                <a16:creationId xmlns:a16="http://schemas.microsoft.com/office/drawing/2014/main" id="{F86A7479-0C99-4FD4-89DE-8B44A7DF7313}"/>
              </a:ext>
            </a:extLst>
          </p:cNvPr>
          <p:cNvCxnSpPr>
            <a:cxnSpLocks/>
          </p:cNvCxnSpPr>
          <p:nvPr userDrawn="1">
            <p:custDataLst>
              <p:tags r:id="rId1"/>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407144F-CE62-4156-A29E-6D439A0231DB}"/>
              </a:ext>
            </a:extLst>
          </p:cNvPr>
          <p:cNvPicPr>
            <a:picLocks noChangeAspect="1"/>
          </p:cNvPicPr>
          <p:nvPr userDrawn="1"/>
        </p:nvPicPr>
        <p:blipFill rotWithShape="1">
          <a:blip r:embed="rId3"/>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339338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spcBef>
                <a:spcPts val="600"/>
              </a:spcBef>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50393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854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dirty="0"/>
              <a:t>Click icon to add picture</a:t>
            </a:r>
            <a:endParaRPr lang="en-GB" dirty="0"/>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solidFill>
                  <a:schemeClr val="tx1">
                    <a:lumMod val="50000"/>
                  </a:schemeClr>
                </a:solidFill>
              </a:defRPr>
            </a:lvl1pPr>
          </a:lstStyle>
          <a:p>
            <a:r>
              <a:rPr lang="en-US" dirty="0"/>
              <a:t>Click to add title</a:t>
            </a:r>
            <a:endParaRPr lang="en-GB" dirty="0"/>
          </a:p>
        </p:txBody>
      </p:sp>
    </p:spTree>
    <p:extLst>
      <p:ext uri="{BB962C8B-B14F-4D97-AF65-F5344CB8AC3E}">
        <p14:creationId xmlns:p14="http://schemas.microsoft.com/office/powerpoint/2010/main" val="82987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spcBef>
                <a:spcPts val="600"/>
              </a:spcBef>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264045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5158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05202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6972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vl2pPr>
              <a:defRPr sz="2200"/>
            </a:lvl2pPr>
            <a:lvl3pPr>
              <a:defRPr sz="2200"/>
            </a:lvl3pPr>
            <a:lvl4pPr>
              <a:defRPr sz="2200"/>
            </a:lvl4pPr>
            <a:lvl5pPr>
              <a:defRPr sz="2200"/>
            </a:lvl5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348284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395658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7271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a:xfrm>
            <a:off x="359999" y="430718"/>
            <a:ext cx="11466875"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spcBef>
                <a:spcPts val="600"/>
              </a:spcBef>
              <a:defRPr sz="1800"/>
            </a:lvl1pPr>
          </a:lstStyle>
          <a:p>
            <a:pPr lvl="0"/>
            <a:r>
              <a:rPr lang="en-US" dirty="0"/>
              <a:t>Click to add subtitle</a:t>
            </a:r>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8187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lumMod val="50000"/>
                  </a:schemeClr>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lumMod val="50000"/>
                  </a:schemeClr>
                </a:solidFill>
              </a:defRPr>
            </a:lvl1pPr>
            <a:lvl2pPr marL="0" indent="0" algn="l">
              <a:spcBef>
                <a:spcPts val="200"/>
              </a:spcBef>
              <a:buNone/>
              <a:defRPr sz="2200" b="0">
                <a:solidFill>
                  <a:schemeClr val="tx1"/>
                </a:solidFill>
              </a:defRPr>
            </a:lvl2pPr>
          </a:lstStyle>
          <a:p>
            <a:pPr lvl="0"/>
            <a:r>
              <a:rPr lang="en-US" dirty="0"/>
              <a:t>No.</a:t>
            </a:r>
          </a:p>
        </p:txBody>
      </p:sp>
      <p:cxnSp>
        <p:nvCxnSpPr>
          <p:cNvPr id="4" name="Straight Connector 3">
            <a:extLst>
              <a:ext uri="{FF2B5EF4-FFF2-40B4-BE49-F238E27FC236}">
                <a16:creationId xmlns:a16="http://schemas.microsoft.com/office/drawing/2014/main" id="{2CDEA790-1888-4857-9EDC-3D74749608F7}"/>
              </a:ext>
            </a:extLst>
          </p:cNvPr>
          <p:cNvCxnSpPr>
            <a:cxnSpLocks/>
          </p:cNvCxnSpPr>
          <p:nvPr userDrawn="1">
            <p:custDataLst>
              <p:tags r:id="rId1"/>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B4853C8-5A95-4905-8047-6F5BE218510E}"/>
              </a:ext>
            </a:extLst>
          </p:cNvPr>
          <p:cNvPicPr>
            <a:picLocks noChangeAspect="1"/>
          </p:cNvPicPr>
          <p:nvPr userDrawn="1"/>
        </p:nvPicPr>
        <p:blipFill rotWithShape="1">
          <a:blip r:embed="rId3"/>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151821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18546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a:xfrm>
            <a:off x="359999" y="430718"/>
            <a:ext cx="11466875" cy="4032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solidFill>
                  <a:schemeClr val="tx1">
                    <a:lumMod val="50000"/>
                  </a:schemeClr>
                </a:solidFill>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a:xfrm>
            <a:off x="10856913" y="6390000"/>
            <a:ext cx="969962" cy="19685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a:xfrm>
            <a:off x="3272400" y="6390000"/>
            <a:ext cx="7495200" cy="1980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a:prstGeom prst="rect">
            <a:avLst/>
          </a:prstGeom>
          <a:ln w="12700">
            <a:noFill/>
          </a:ln>
          <a:extLst>
            <a:ext uri="{91240B29-F687-4F45-9708-019B960494DF}">
              <a14:hiddenLine xmlns:a14="http://schemas.microsoft.com/office/drawing/2010/main" w="0">
                <a:solidFill>
                  <a:srgbClr val="FFFFFF"/>
                </a:solidFill>
              </a14:hiddenLine>
            </a:ext>
          </a:extLst>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a:prstGeom prst="rect">
            <a:avLst/>
          </a:prstGeo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a:defRPr lang="en-GB" sz="1800" dirty="0"/>
            </a:lvl1pPr>
          </a:lstStyle>
          <a:p>
            <a:pPr lvl="0">
              <a:spcBef>
                <a:spcPts val="600"/>
              </a:spcBef>
            </a:pPr>
            <a:r>
              <a:rPr lang="en-US" dirty="0"/>
              <a:t>Click to add subtitle</a:t>
            </a:r>
            <a:endParaRPr lang="en-GB" dirty="0"/>
          </a:p>
        </p:txBody>
      </p:sp>
    </p:spTree>
    <p:extLst>
      <p:ext uri="{BB962C8B-B14F-4D97-AF65-F5344CB8AC3E}">
        <p14:creationId xmlns:p14="http://schemas.microsoft.com/office/powerpoint/2010/main" val="366995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ags" Target="../tags/tag6.xml"/><Relationship Id="rId3" Type="http://schemas.openxmlformats.org/officeDocument/2006/relationships/slideLayout" Target="../slideLayouts/slideLayout28.xml"/><Relationship Id="rId21" Type="http://schemas.openxmlformats.org/officeDocument/2006/relationships/image" Target="../media/image1.emf"/><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oleObject" Target="../embeddings/oleObject2.bin"/><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ags" Target="../tags/tag7.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image" Target="../media/image2.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image" Target="../media/image1.emf"/><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oleObject" Target="../embeddings/oleObject4.bin"/><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tags" Target="../tags/tag1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tags" Target="../tags/tag10.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088F538-2A02-4886-9FEE-06FD970DA0E6}"/>
              </a:ext>
            </a:extLst>
          </p:cNvPr>
          <p:cNvGraphicFramePr>
            <a:graphicFrameLocks noChangeAspect="1"/>
          </p:cNvGraphicFramePr>
          <p:nvPr userDrawn="1">
            <p:custDataLst>
              <p:tags r:id="rId27"/>
            </p:custDataLst>
            <p:extLst>
              <p:ext uri="{D42A27DB-BD31-4B8C-83A1-F6EECF244321}">
                <p14:modId xmlns:p14="http://schemas.microsoft.com/office/powerpoint/2010/main" val="2319089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709" imgH="707" progId="TCLayout.ActiveDocument.1">
                  <p:embed/>
                </p:oleObj>
              </mc:Choice>
              <mc:Fallback>
                <p:oleObj name="think-cell Slide" r:id="rId29" imgW="709" imgH="707" progId="TCLayout.ActiveDocument.1">
                  <p:embed/>
                  <p:pic>
                    <p:nvPicPr>
                      <p:cNvPr id="8" name="Object 7" hidden="1">
                        <a:extLst>
                          <a:ext uri="{FF2B5EF4-FFF2-40B4-BE49-F238E27FC236}">
                            <a16:creationId xmlns:a16="http://schemas.microsoft.com/office/drawing/2014/main" id="{2088F538-2A02-4886-9FEE-06FD970DA0E6}"/>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latin typeface="Calibri" panose="020F0502020204030204" pitchFamily="34" charset="0"/>
                <a:cs typeface="Calibri" panose="020F0502020204030204" pitchFamily="34" charset="0"/>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latin typeface="Calibri" panose="020F0502020204030204" pitchFamily="34" charset="0"/>
                  <a:cs typeface="Calibri" panose="020F0502020204030204" pitchFamily="34" charset="0"/>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latin typeface="Calibri" panose="020F0502020204030204" pitchFamily="34" charset="0"/>
                  <a:cs typeface="Calibri" panose="020F0502020204030204" pitchFamily="34" charset="0"/>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Middle </a:t>
              </a:r>
              <a:br>
                <a:rPr lang="en-GB" sz="800" dirty="0">
                  <a:solidFill>
                    <a:schemeClr val="tx1"/>
                  </a:solidFill>
                  <a:latin typeface="Calibri" panose="020F0502020204030204" pitchFamily="34" charset="0"/>
                  <a:cs typeface="Calibri" panose="020F0502020204030204" pitchFamily="34" charset="0"/>
                </a:rPr>
              </a:br>
              <a:r>
                <a:rPr lang="en-GB" sz="800" dirty="0">
                  <a:solidFill>
                    <a:schemeClr val="tx1"/>
                  </a:solidFill>
                  <a:latin typeface="Calibri" panose="020F0502020204030204" pitchFamily="34" charset="0"/>
                  <a:cs typeface="Calibri" panose="020F0502020204030204" pitchFamily="34" charset="0"/>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latin typeface="Calibri" panose="020F0502020204030204" pitchFamily="34" charset="0"/>
                <a:cs typeface="Calibri" panose="020F0502020204030204" pitchFamily="34" charset="0"/>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8"/>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87D4543-10AF-47C4-B1AC-15EF25EE96AE}"/>
              </a:ext>
            </a:extLst>
          </p:cNvPr>
          <p:cNvPicPr>
            <a:picLocks noChangeAspect="1"/>
          </p:cNvPicPr>
          <p:nvPr userDrawn="1"/>
        </p:nvPicPr>
        <p:blipFill rotWithShape="1">
          <a:blip r:embed="rId31"/>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2112877885"/>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904" r:id="rId23"/>
    <p:sldLayoutId id="2147483949" r:id="rId24"/>
    <p:sldLayoutId id="214748395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lumMod val="50000"/>
            </a:schemeClr>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FF0FE9C-C47B-4A38-A72F-4023B277F7A1}"/>
              </a:ext>
            </a:extLst>
          </p:cNvPr>
          <p:cNvGraphicFramePr>
            <a:graphicFrameLocks noChangeAspect="1"/>
          </p:cNvGraphicFramePr>
          <p:nvPr userDrawn="1">
            <p:custDataLst>
              <p:tags r:id="rId18"/>
            </p:custDataLst>
            <p:extLst>
              <p:ext uri="{D42A27DB-BD31-4B8C-83A1-F6EECF244321}">
                <p14:modId xmlns:p14="http://schemas.microsoft.com/office/powerpoint/2010/main" val="1291593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709" imgH="707" progId="TCLayout.ActiveDocument.1">
                  <p:embed/>
                </p:oleObj>
              </mc:Choice>
              <mc:Fallback>
                <p:oleObj name="think-cell Slide" r:id="rId20" imgW="709" imgH="707" progId="TCLayout.ActiveDocument.1">
                  <p:embed/>
                  <p:pic>
                    <p:nvPicPr>
                      <p:cNvPr id="7" name="Object 6" hidden="1">
                        <a:extLst>
                          <a:ext uri="{FF2B5EF4-FFF2-40B4-BE49-F238E27FC236}">
                            <a16:creationId xmlns:a16="http://schemas.microsoft.com/office/drawing/2014/main" id="{3FF0FE9C-C47B-4A38-A72F-4023B277F7A1}"/>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latin typeface="Calibri" panose="020F0502020204030204" pitchFamily="34" charset="0"/>
                <a:cs typeface="Calibri" panose="020F0502020204030204" pitchFamily="34" charset="0"/>
              </a:defRPr>
            </a:lvl1pPr>
          </a:lstStyle>
          <a:p>
            <a:fld id="{4034BEE3-566C-4068-A777-C3A4762E861B}" type="slidenum">
              <a:rPr lang="en-GB" smtClean="0"/>
              <a:pPr/>
              <a:t>‹#›</a:t>
            </a:fld>
            <a:endParaRPr lang="en-GB" dirty="0"/>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latin typeface="Calibri" panose="020F0502020204030204" pitchFamily="34" charset="0"/>
                <a:cs typeface="Calibri" panose="020F0502020204030204" pitchFamily="34" charset="0"/>
              </a:defRPr>
            </a:lvl1pPr>
          </a:lstStyle>
          <a:p>
            <a:endParaRPr lang="en-GB" dirty="0"/>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9"/>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latin typeface="Calibri" panose="020F0502020204030204" pitchFamily="34" charset="0"/>
                  <a:cs typeface="Calibri" panose="020F0502020204030204" pitchFamily="34" charset="0"/>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latin typeface="Calibri" panose="020F0502020204030204" pitchFamily="34" charset="0"/>
                  <a:cs typeface="Calibri" panose="020F0502020204030204" pitchFamily="34" charset="0"/>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Middle </a:t>
              </a:r>
              <a:br>
                <a:rPr lang="en-GB" sz="800" dirty="0">
                  <a:solidFill>
                    <a:schemeClr val="tx1"/>
                  </a:solidFill>
                  <a:latin typeface="Calibri" panose="020F0502020204030204" pitchFamily="34" charset="0"/>
                  <a:cs typeface="Calibri" panose="020F0502020204030204" pitchFamily="34" charset="0"/>
                </a:rPr>
              </a:br>
              <a:r>
                <a:rPr lang="en-GB" sz="800" dirty="0">
                  <a:solidFill>
                    <a:schemeClr val="tx1"/>
                  </a:solidFill>
                  <a:latin typeface="Calibri" panose="020F0502020204030204" pitchFamily="34" charset="0"/>
                  <a:cs typeface="Calibri" panose="020F0502020204030204" pitchFamily="34" charset="0"/>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Image Bottom</a:t>
              </a:r>
            </a:p>
          </p:txBody>
        </p:sp>
      </p:grpSp>
      <p:pic>
        <p:nvPicPr>
          <p:cNvPr id="2" name="Picture 1">
            <a:extLst>
              <a:ext uri="{FF2B5EF4-FFF2-40B4-BE49-F238E27FC236}">
                <a16:creationId xmlns:a16="http://schemas.microsoft.com/office/drawing/2014/main" id="{629CBD74-54CD-4555-90BD-4F013A7E7DCE}"/>
              </a:ext>
            </a:extLst>
          </p:cNvPr>
          <p:cNvPicPr>
            <a:picLocks noChangeAspect="1"/>
          </p:cNvPicPr>
          <p:nvPr userDrawn="1"/>
        </p:nvPicPr>
        <p:blipFill rotWithShape="1">
          <a:blip r:embed="rId22"/>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298788772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2" r:id="rId14"/>
    <p:sldLayoutId id="2147483929" r:id="rId15"/>
    <p:sldLayoutId id="214748393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lumMod val="50000"/>
            </a:schemeClr>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BB08F9D-2DE8-4A8B-882D-C35E288EAA22}"/>
              </a:ext>
            </a:extLst>
          </p:cNvPr>
          <p:cNvGraphicFramePr>
            <a:graphicFrameLocks noChangeAspect="1"/>
          </p:cNvGraphicFramePr>
          <p:nvPr userDrawn="1">
            <p:custDataLst>
              <p:tags r:id="rId3"/>
            </p:custDataLst>
            <p:extLst>
              <p:ext uri="{D42A27DB-BD31-4B8C-83A1-F6EECF244321}">
                <p14:modId xmlns:p14="http://schemas.microsoft.com/office/powerpoint/2010/main" val="672457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709" imgH="707" progId="TCLayout.ActiveDocument.1">
                  <p:embed/>
                </p:oleObj>
              </mc:Choice>
              <mc:Fallback>
                <p:oleObj name="think-cell Slide" r:id="rId4" imgW="709" imgH="707" progId="TCLayout.ActiveDocument.1">
                  <p:embed/>
                  <p:pic>
                    <p:nvPicPr>
                      <p:cNvPr id="7" name="Object 6" hidden="1">
                        <a:extLst>
                          <a:ext uri="{FF2B5EF4-FFF2-40B4-BE49-F238E27FC236}">
                            <a16:creationId xmlns:a16="http://schemas.microsoft.com/office/drawing/2014/main" id="{4BB08F9D-2DE8-4A8B-882D-C35E288EAA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latin typeface="Calibri" panose="020F0502020204030204" pitchFamily="34" charset="0"/>
                <a:cs typeface="Calibri" panose="020F0502020204030204" pitchFamily="34" charset="0"/>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latin typeface="Calibri" panose="020F0502020204030204" pitchFamily="34" charset="0"/>
                  <a:cs typeface="Calibri" panose="020F0502020204030204" pitchFamily="34" charset="0"/>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latin typeface="Calibri" panose="020F0502020204030204" pitchFamily="34" charset="0"/>
                  <a:cs typeface="Calibri" panose="020F0502020204030204" pitchFamily="34" charset="0"/>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Middle </a:t>
              </a:r>
              <a:br>
                <a:rPr lang="en-GB" sz="800" dirty="0">
                  <a:solidFill>
                    <a:schemeClr val="tx1"/>
                  </a:solidFill>
                  <a:latin typeface="Calibri" panose="020F0502020204030204" pitchFamily="34" charset="0"/>
                  <a:cs typeface="Calibri" panose="020F0502020204030204" pitchFamily="34" charset="0"/>
                </a:rPr>
              </a:br>
              <a:r>
                <a:rPr lang="en-GB" sz="800" dirty="0">
                  <a:solidFill>
                    <a:schemeClr val="tx1"/>
                  </a:solidFill>
                  <a:latin typeface="Calibri" panose="020F0502020204030204" pitchFamily="34" charset="0"/>
                  <a:cs typeface="Calibri" panose="020F0502020204030204" pitchFamily="34" charset="0"/>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latin typeface="Calibri" panose="020F0502020204030204" pitchFamily="34" charset="0"/>
                <a:cs typeface="Calibri" panose="020F0502020204030204" pitchFamily="34" charset="0"/>
              </a:defRPr>
            </a:lvl1pPr>
          </a:lstStyle>
          <a:p>
            <a:endParaRPr lang="en-GB" dirty="0"/>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3E0DCE2-7B16-46C6-9AAB-EAC694851511}"/>
              </a:ext>
            </a:extLst>
          </p:cNvPr>
          <p:cNvPicPr>
            <a:picLocks noChangeAspect="1"/>
          </p:cNvPicPr>
          <p:nvPr userDrawn="1"/>
        </p:nvPicPr>
        <p:blipFill rotWithShape="1">
          <a:blip r:embed="rId6"/>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2862290064"/>
      </p:ext>
    </p:extLst>
  </p:cSld>
  <p:clrMap bg1="lt1" tx1="dk1" bg2="lt2" tx2="dk2" accent1="accent1" accent2="accent2" accent3="accent3" accent4="accent4" accent5="accent5" accent6="accent6" hlink="hlink" folHlink="folHlink"/>
  <p:sldLayoutIdLst>
    <p:sldLayoutId id="214748390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lumMod val="50000"/>
            </a:schemeClr>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5699BB9-C528-46AF-82B0-1BAD6590128B}"/>
              </a:ext>
            </a:extLst>
          </p:cNvPr>
          <p:cNvGraphicFramePr>
            <a:graphicFrameLocks noChangeAspect="1"/>
          </p:cNvGraphicFramePr>
          <p:nvPr userDrawn="1">
            <p:custDataLst>
              <p:tags r:id="rId30"/>
            </p:custDataLst>
            <p:extLst>
              <p:ext uri="{D42A27DB-BD31-4B8C-83A1-F6EECF244321}">
                <p14:modId xmlns:p14="http://schemas.microsoft.com/office/powerpoint/2010/main" val="1235590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709" imgH="707" progId="TCLayout.ActiveDocument.1">
                  <p:embed/>
                </p:oleObj>
              </mc:Choice>
              <mc:Fallback>
                <p:oleObj name="think-cell Slide" r:id="rId32" imgW="709" imgH="707" progId="TCLayout.ActiveDocument.1">
                  <p:embed/>
                  <p:pic>
                    <p:nvPicPr>
                      <p:cNvPr id="8" name="Object 7" hidden="1">
                        <a:extLst>
                          <a:ext uri="{FF2B5EF4-FFF2-40B4-BE49-F238E27FC236}">
                            <a16:creationId xmlns:a16="http://schemas.microsoft.com/office/drawing/2014/main" id="{85699BB9-C528-46AF-82B0-1BAD6590128B}"/>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latin typeface="Calibri" panose="020F0502020204030204" pitchFamily="34" charset="0"/>
                <a:cs typeface="Calibri" panose="020F0502020204030204" pitchFamily="34" charset="0"/>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latin typeface="Calibri" panose="020F0502020204030204" pitchFamily="34" charset="0"/>
                  <a:cs typeface="Calibri" panose="020F0502020204030204" pitchFamily="34" charset="0"/>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latin typeface="Calibri" panose="020F0502020204030204" pitchFamily="34" charset="0"/>
                  <a:cs typeface="Calibri" panose="020F0502020204030204" pitchFamily="34" charset="0"/>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Middle </a:t>
              </a:r>
              <a:br>
                <a:rPr lang="en-GB" sz="800" dirty="0">
                  <a:solidFill>
                    <a:schemeClr val="tx1"/>
                  </a:solidFill>
                  <a:latin typeface="Calibri" panose="020F0502020204030204" pitchFamily="34" charset="0"/>
                  <a:cs typeface="Calibri" panose="020F0502020204030204" pitchFamily="34" charset="0"/>
                </a:rPr>
              </a:br>
              <a:r>
                <a:rPr lang="en-GB" sz="800" dirty="0">
                  <a:solidFill>
                    <a:schemeClr val="tx1"/>
                  </a:solidFill>
                  <a:latin typeface="Calibri" panose="020F0502020204030204" pitchFamily="34" charset="0"/>
                  <a:cs typeface="Calibri" panose="020F0502020204030204" pitchFamily="34" charset="0"/>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latin typeface="Calibri" panose="020F0502020204030204" pitchFamily="34" charset="0"/>
                  <a:cs typeface="Calibri" panose="020F0502020204030204" pitchFamily="34" charset="0"/>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latin typeface="Calibri" panose="020F0502020204030204" pitchFamily="34" charset="0"/>
                  <a:cs typeface="Calibri" panose="020F0502020204030204" pitchFamily="34" charset="0"/>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latin typeface="Calibri" panose="020F0502020204030204" pitchFamily="34" charset="0"/>
                <a:cs typeface="Calibri" panose="020F0502020204030204" pitchFamily="34" charset="0"/>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31"/>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87D4543-10AF-47C4-B1AC-15EF25EE96AE}"/>
              </a:ext>
            </a:extLst>
          </p:cNvPr>
          <p:cNvPicPr>
            <a:picLocks noChangeAspect="1"/>
          </p:cNvPicPr>
          <p:nvPr userDrawn="1"/>
        </p:nvPicPr>
        <p:blipFill rotWithShape="1">
          <a:blip r:embed="rId34"/>
          <a:srcRect l="4242" b="7303"/>
          <a:stretch/>
        </p:blipFill>
        <p:spPr>
          <a:xfrm>
            <a:off x="357839" y="6336134"/>
            <a:ext cx="822537" cy="331482"/>
          </a:xfrm>
          <a:prstGeom prst="rect">
            <a:avLst/>
          </a:prstGeom>
          <a:solidFill>
            <a:srgbClr val="20CFF5"/>
          </a:solidFill>
        </p:spPr>
      </p:pic>
    </p:spTree>
    <p:extLst>
      <p:ext uri="{BB962C8B-B14F-4D97-AF65-F5344CB8AC3E}">
        <p14:creationId xmlns:p14="http://schemas.microsoft.com/office/powerpoint/2010/main" val="339521895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43" r:id="rId24"/>
    <p:sldLayoutId id="2147483944" r:id="rId25"/>
    <p:sldLayoutId id="2147483945" r:id="rId26"/>
    <p:sldLayoutId id="2147483946" r:id="rId27"/>
    <p:sldLayoutId id="2147483947"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lumMod val="50000"/>
            </a:schemeClr>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18.xml"/><Relationship Id="rId5" Type="http://schemas.openxmlformats.org/officeDocument/2006/relationships/image" Target="../media/image28.e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oleObject" Target="../embeddings/oleObject8.bin"/><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32.svg"/><Relationship Id="rId4" Type="http://schemas.openxmlformats.org/officeDocument/2006/relationships/image" Target="../media/image1.emf"/><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9.bin"/><Relationship Id="rId7" Type="http://schemas.openxmlformats.org/officeDocument/2006/relationships/chart" Target="../charts/chart4.xml"/><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chart" Target="../charts/chart3.xml"/><Relationship Id="rId11" Type="http://schemas.openxmlformats.org/officeDocument/2006/relationships/image" Target="../media/image37.svg"/><Relationship Id="rId5" Type="http://schemas.openxmlformats.org/officeDocument/2006/relationships/chart" Target="../charts/chart2.xml"/><Relationship Id="rId10" Type="http://schemas.openxmlformats.org/officeDocument/2006/relationships/image" Target="../media/image36.png"/><Relationship Id="rId4" Type="http://schemas.openxmlformats.org/officeDocument/2006/relationships/image" Target="../media/image1.emf"/><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oleObject" Target="../embeddings/oleObject5.bin"/><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1.emf"/><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0075864" y="4812632"/>
            <a:ext cx="1731126" cy="1764631"/>
          </a:xfrm>
          <a:prstGeom prst="rect">
            <a:avLst/>
          </a:prstGeom>
          <a:noFill/>
        </p:spPr>
        <p:txBody>
          <a:bodyPr wrap="square" lIns="0" tIns="0" rIns="0" bIns="0" rtlCol="0">
            <a:spAutoFit/>
          </a:bodyPr>
          <a:lstStyle/>
          <a:p>
            <a:endParaRPr lang="en-GB" sz="1600" dirty="0"/>
          </a:p>
        </p:txBody>
      </p:sp>
      <p:sp>
        <p:nvSpPr>
          <p:cNvPr id="5" name="Title 4"/>
          <p:cNvSpPr>
            <a:spLocks noGrp="1"/>
          </p:cNvSpPr>
          <p:nvPr>
            <p:ph type="ctrTitle"/>
          </p:nvPr>
        </p:nvSpPr>
        <p:spPr/>
        <p:txBody>
          <a:bodyPr/>
          <a:lstStyle/>
          <a:p>
            <a:r>
              <a:rPr lang="en-US" dirty="0"/>
              <a:t>Cadence Consulting Group</a:t>
            </a:r>
            <a:endParaRPr lang="en-GB" dirty="0"/>
          </a:p>
        </p:txBody>
      </p:sp>
      <p:sp>
        <p:nvSpPr>
          <p:cNvPr id="4" name="Text Placeholder 3">
            <a:extLst>
              <a:ext uri="{FF2B5EF4-FFF2-40B4-BE49-F238E27FC236}">
                <a16:creationId xmlns:a16="http://schemas.microsoft.com/office/drawing/2014/main" id="{4952F952-9548-4090-A4C7-E971F4D9A6A8}"/>
              </a:ext>
            </a:extLst>
          </p:cNvPr>
          <p:cNvSpPr>
            <a:spLocks noGrp="1"/>
          </p:cNvSpPr>
          <p:nvPr>
            <p:ph type="body" sz="quarter" idx="10"/>
          </p:nvPr>
        </p:nvSpPr>
        <p:spPr/>
        <p:txBody>
          <a:bodyPr/>
          <a:lstStyle/>
          <a:p>
            <a:r>
              <a:rPr lang="en-GB" dirty="0"/>
              <a:t>August 2022</a:t>
            </a:r>
          </a:p>
        </p:txBody>
      </p:sp>
      <p:sp>
        <p:nvSpPr>
          <p:cNvPr id="7" name="Subtitle 6">
            <a:extLst>
              <a:ext uri="{FF2B5EF4-FFF2-40B4-BE49-F238E27FC236}">
                <a16:creationId xmlns:a16="http://schemas.microsoft.com/office/drawing/2014/main" id="{323B6BA3-6DBE-4D00-B26E-CE6F11930F58}"/>
              </a:ext>
            </a:extLst>
          </p:cNvPr>
          <p:cNvSpPr>
            <a:spLocks noGrp="1"/>
          </p:cNvSpPr>
          <p:nvPr>
            <p:ph type="subTitle" idx="1"/>
          </p:nvPr>
        </p:nvSpPr>
        <p:spPr/>
        <p:txBody>
          <a:bodyPr/>
          <a:lstStyle/>
          <a:p>
            <a:r>
              <a:rPr lang="en-GB" dirty="0"/>
              <a:t>Accelerating sales growth through people, processes &amp; technology</a:t>
            </a:r>
          </a:p>
        </p:txBody>
      </p:sp>
    </p:spTree>
    <p:extLst>
      <p:ext uri="{BB962C8B-B14F-4D97-AF65-F5344CB8AC3E}">
        <p14:creationId xmlns:p14="http://schemas.microsoft.com/office/powerpoint/2010/main" val="266234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30C8-9AB8-7E72-6BF0-A3A7057E3F5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8389011-D9EA-4134-F257-306E4556D865}"/>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AED30FCF-E1D5-AA1E-73E5-2EDE42FDF667}"/>
              </a:ext>
            </a:extLst>
          </p:cNvPr>
          <p:cNvSpPr>
            <a:spLocks noGrp="1"/>
          </p:cNvSpPr>
          <p:nvPr>
            <p:ph type="body" sz="quarter" idx="10"/>
          </p:nvPr>
        </p:nvSpPr>
        <p:spPr/>
        <p:txBody>
          <a:bodyPr/>
          <a:lstStyle/>
          <a:p>
            <a:endParaRPr lang="en-US"/>
          </a:p>
        </p:txBody>
      </p:sp>
      <p:pic>
        <p:nvPicPr>
          <p:cNvPr id="6" name="Picture 5" descr="Chart&#10;&#10;Description automatically generated">
            <a:extLst>
              <a:ext uri="{FF2B5EF4-FFF2-40B4-BE49-F238E27FC236}">
                <a16:creationId xmlns:a16="http://schemas.microsoft.com/office/drawing/2014/main" id="{DDAA27B7-9757-1879-B3DB-B8FEF366F20B}"/>
              </a:ext>
            </a:extLst>
          </p:cNvPr>
          <p:cNvPicPr>
            <a:picLocks noChangeAspect="1"/>
          </p:cNvPicPr>
          <p:nvPr/>
        </p:nvPicPr>
        <p:blipFill>
          <a:blip r:embed="rId2"/>
          <a:stretch>
            <a:fillRect/>
          </a:stretch>
        </p:blipFill>
        <p:spPr>
          <a:xfrm>
            <a:off x="-5400" y="0"/>
            <a:ext cx="12197400" cy="6852182"/>
          </a:xfrm>
          <a:prstGeom prst="rect">
            <a:avLst/>
          </a:prstGeom>
        </p:spPr>
      </p:pic>
    </p:spTree>
    <p:extLst>
      <p:ext uri="{BB962C8B-B14F-4D97-AF65-F5344CB8AC3E}">
        <p14:creationId xmlns:p14="http://schemas.microsoft.com/office/powerpoint/2010/main" val="242077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1AABBE6-BFB5-4A3B-A55E-BBCE4825A5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138" imgH="138" progId="TCLayout.ActiveDocument.1">
                  <p:embed/>
                </p:oleObj>
              </mc:Choice>
              <mc:Fallback>
                <p:oleObj name="think-cell Slide" r:id="rId4" imgW="138" imgH="138" progId="TCLayout.ActiveDocument.1">
                  <p:embed/>
                  <p:pic>
                    <p:nvPicPr>
                      <p:cNvPr id="3" name="Object 2" hidden="1">
                        <a:extLst>
                          <a:ext uri="{FF2B5EF4-FFF2-40B4-BE49-F238E27FC236}">
                            <a16:creationId xmlns:a16="http://schemas.microsoft.com/office/drawing/2014/main" id="{11AABBE6-BFB5-4A3B-A55E-BBCE4825A5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6" name="Google Shape;506;p9"/>
          <p:cNvSpPr txBox="1">
            <a:spLocks noGrp="1"/>
          </p:cNvSpPr>
          <p:nvPr>
            <p:ph type="title"/>
          </p:nvPr>
        </p:nvSpPr>
        <p:spPr>
          <a:xfrm>
            <a:off x="359999" y="430718"/>
            <a:ext cx="11466875" cy="403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Calibri"/>
              <a:buNone/>
            </a:pPr>
            <a:r>
              <a:rPr lang="en-US" dirty="0">
                <a:solidFill>
                  <a:schemeClr val="tx1">
                    <a:lumMod val="50000"/>
                  </a:schemeClr>
                </a:solidFill>
              </a:rPr>
              <a:t>Case Study – </a:t>
            </a:r>
            <a:r>
              <a:rPr lang="en-US" i="1" dirty="0">
                <a:solidFill>
                  <a:schemeClr val="tx1">
                    <a:lumMod val="50000"/>
                  </a:schemeClr>
                </a:solidFill>
              </a:rPr>
              <a:t>Nielsen ‘Sales Effectiveness’</a:t>
            </a:r>
            <a:endParaRPr dirty="0">
              <a:solidFill>
                <a:schemeClr val="tx1">
                  <a:lumMod val="50000"/>
                </a:schemeClr>
              </a:solidFill>
            </a:endParaRPr>
          </a:p>
        </p:txBody>
      </p:sp>
      <p:sp>
        <p:nvSpPr>
          <p:cNvPr id="507" name="Google Shape;507;p9"/>
          <p:cNvSpPr txBox="1">
            <a:spLocks noGrp="1"/>
          </p:cNvSpPr>
          <p:nvPr>
            <p:ph type="sldNum" idx="12"/>
          </p:nvPr>
        </p:nvSpPr>
        <p:spPr>
          <a:xfrm>
            <a:off x="10856913" y="6390000"/>
            <a:ext cx="969962" cy="19685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11</a:t>
            </a:fld>
            <a:endParaRPr dirty="0"/>
          </a:p>
        </p:txBody>
      </p:sp>
      <p:sp>
        <p:nvSpPr>
          <p:cNvPr id="508" name="Google Shape;508;p9"/>
          <p:cNvSpPr txBox="1">
            <a:spLocks noGrp="1"/>
          </p:cNvSpPr>
          <p:nvPr>
            <p:ph type="body" idx="1"/>
          </p:nvPr>
        </p:nvSpPr>
        <p:spPr>
          <a:xfrm>
            <a:off x="359999" y="1213545"/>
            <a:ext cx="3331064" cy="302400"/>
          </a:xfrm>
          <a:prstGeom prst="rect">
            <a:avLst/>
          </a:prstGeom>
          <a:solidFill>
            <a:srgbClr val="007FC9"/>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lt1"/>
              </a:buClr>
              <a:buSzPts val="1600"/>
              <a:buNone/>
            </a:pPr>
            <a:r>
              <a:rPr lang="en-US" dirty="0">
                <a:solidFill>
                  <a:schemeClr val="lt1"/>
                </a:solidFill>
              </a:rPr>
              <a:t>SITUATION</a:t>
            </a:r>
            <a:endParaRPr dirty="0"/>
          </a:p>
        </p:txBody>
      </p:sp>
      <p:sp>
        <p:nvSpPr>
          <p:cNvPr id="509" name="Google Shape;509;p9"/>
          <p:cNvSpPr txBox="1">
            <a:spLocks noGrp="1"/>
          </p:cNvSpPr>
          <p:nvPr>
            <p:ph type="body" idx="2"/>
          </p:nvPr>
        </p:nvSpPr>
        <p:spPr>
          <a:xfrm>
            <a:off x="353383" y="1819125"/>
            <a:ext cx="3270604" cy="3344400"/>
          </a:xfrm>
          <a:prstGeom prst="rect">
            <a:avLst/>
          </a:prstGeom>
          <a:noFill/>
          <a:ln>
            <a:noFill/>
          </a:ln>
        </p:spPr>
        <p:txBody>
          <a:bodyPr spcFirstLastPara="1" wrap="square" lIns="0" tIns="0" rIns="0" bIns="0" anchor="t" anchorCtr="0">
            <a:noAutofit/>
          </a:bodyPr>
          <a:lstStyle/>
          <a:p>
            <a:pPr marL="180975" lvl="1" indent="-180975" algn="l" rtl="0">
              <a:lnSpc>
                <a:spcPct val="100000"/>
              </a:lnSpc>
              <a:spcBef>
                <a:spcPts val="0"/>
              </a:spcBef>
              <a:spcAft>
                <a:spcPts val="0"/>
              </a:spcAft>
              <a:buClr>
                <a:schemeClr val="dk1"/>
              </a:buClr>
              <a:buSzPts val="1600"/>
              <a:buFont typeface="Arial"/>
              <a:buChar char="•"/>
            </a:pPr>
            <a:r>
              <a:rPr lang="en-US" dirty="0">
                <a:solidFill>
                  <a:schemeClr val="tx1">
                    <a:lumMod val="50000"/>
                  </a:schemeClr>
                </a:solidFill>
              </a:rPr>
              <a:t>‘Sales’ was a dirty word</a:t>
            </a:r>
            <a:endParaRPr dirty="0">
              <a:solidFill>
                <a:schemeClr val="tx1">
                  <a:lumMod val="50000"/>
                </a:schemeClr>
              </a:solidFill>
            </a:endParaRPr>
          </a:p>
          <a:p>
            <a:pPr marL="180975" lvl="1" indent="-1809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Led with analytics, </a:t>
            </a:r>
            <a:r>
              <a:rPr lang="en-US" i="1" dirty="0">
                <a:solidFill>
                  <a:schemeClr val="tx1">
                    <a:lumMod val="50000"/>
                  </a:schemeClr>
                </a:solidFill>
              </a:rPr>
              <a:t>not with sales</a:t>
            </a:r>
            <a:endParaRPr dirty="0">
              <a:solidFill>
                <a:schemeClr val="tx1">
                  <a:lumMod val="50000"/>
                </a:schemeClr>
              </a:solidFill>
            </a:endParaRPr>
          </a:p>
          <a:p>
            <a:pPr marL="180975" lvl="1" indent="-1809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If you sell it, you deliver it</a:t>
            </a:r>
            <a:endParaRPr dirty="0">
              <a:solidFill>
                <a:schemeClr val="tx1">
                  <a:lumMod val="50000"/>
                </a:schemeClr>
              </a:solidFill>
            </a:endParaRPr>
          </a:p>
          <a:p>
            <a:pPr marL="180975" lvl="1" indent="-1809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Grew accustomed to waiting for the phone to ring, rather than </a:t>
            </a:r>
            <a:r>
              <a:rPr lang="en-US" i="1" dirty="0">
                <a:solidFill>
                  <a:schemeClr val="tx1">
                    <a:lumMod val="50000"/>
                  </a:schemeClr>
                </a:solidFill>
              </a:rPr>
              <a:t>prospecting</a:t>
            </a:r>
            <a:r>
              <a:rPr lang="en-US" dirty="0">
                <a:solidFill>
                  <a:schemeClr val="tx1">
                    <a:lumMod val="50000"/>
                  </a:schemeClr>
                </a:solidFill>
              </a:rPr>
              <a:t> and </a:t>
            </a:r>
            <a:r>
              <a:rPr lang="en-US" i="1" dirty="0">
                <a:solidFill>
                  <a:schemeClr val="tx1">
                    <a:lumMod val="50000"/>
                  </a:schemeClr>
                </a:solidFill>
              </a:rPr>
              <a:t>selling</a:t>
            </a:r>
            <a:endParaRPr dirty="0">
              <a:solidFill>
                <a:schemeClr val="tx1">
                  <a:lumMod val="50000"/>
                </a:schemeClr>
              </a:solidFill>
            </a:endParaRPr>
          </a:p>
          <a:p>
            <a:pPr marL="180975" lvl="1" indent="-1809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No true salespeople, no real sales training, and no tech stack to support the sales cycle</a:t>
            </a:r>
            <a:endParaRPr dirty="0">
              <a:solidFill>
                <a:schemeClr val="tx1">
                  <a:lumMod val="50000"/>
                </a:schemeClr>
              </a:solidFill>
            </a:endParaRPr>
          </a:p>
          <a:p>
            <a:pPr marL="180975" lvl="1" indent="-1809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Team was only bringing in a total of 8 new clients per year</a:t>
            </a:r>
            <a:endParaRPr dirty="0">
              <a:solidFill>
                <a:schemeClr val="tx1">
                  <a:lumMod val="50000"/>
                </a:schemeClr>
              </a:solidFill>
            </a:endParaRPr>
          </a:p>
        </p:txBody>
      </p:sp>
      <p:sp>
        <p:nvSpPr>
          <p:cNvPr id="510" name="Google Shape;510;p9"/>
          <p:cNvSpPr txBox="1">
            <a:spLocks noGrp="1"/>
          </p:cNvSpPr>
          <p:nvPr>
            <p:ph type="body" idx="4"/>
          </p:nvPr>
        </p:nvSpPr>
        <p:spPr>
          <a:xfrm>
            <a:off x="4196795" y="1640331"/>
            <a:ext cx="3787688" cy="3020549"/>
          </a:xfrm>
          <a:prstGeom prst="rect">
            <a:avLst/>
          </a:prstGeom>
          <a:noFill/>
          <a:ln>
            <a:noFill/>
          </a:ln>
        </p:spPr>
        <p:txBody>
          <a:bodyPr spcFirstLastPara="1" wrap="square" lIns="0" tIns="0" rIns="0" bIns="0" anchor="t" anchorCtr="0">
            <a:noAutofit/>
          </a:bodyPr>
          <a:lstStyle/>
          <a:p>
            <a:pPr marL="168275" lvl="0" indent="-168275" algn="l" rtl="0">
              <a:lnSpc>
                <a:spcPct val="100000"/>
              </a:lnSpc>
              <a:spcBef>
                <a:spcPts val="0"/>
              </a:spcBef>
              <a:spcAft>
                <a:spcPts val="0"/>
              </a:spcAft>
              <a:buClr>
                <a:schemeClr val="dk1"/>
              </a:buClr>
              <a:buSzPts val="1600"/>
              <a:buFont typeface="Arial"/>
              <a:buChar char="•"/>
            </a:pPr>
            <a:r>
              <a:rPr lang="en-US" dirty="0">
                <a:solidFill>
                  <a:schemeClr val="tx1">
                    <a:lumMod val="50000"/>
                  </a:schemeClr>
                </a:solidFill>
              </a:rPr>
              <a:t>Split into </a:t>
            </a:r>
            <a:r>
              <a:rPr lang="en-US" b="1" dirty="0">
                <a:solidFill>
                  <a:schemeClr val="tx1">
                    <a:lumMod val="50000"/>
                  </a:schemeClr>
                </a:solidFill>
              </a:rPr>
              <a:t>sales</a:t>
            </a:r>
            <a:r>
              <a:rPr lang="en-US" dirty="0">
                <a:solidFill>
                  <a:schemeClr val="tx1">
                    <a:lumMod val="50000"/>
                  </a:schemeClr>
                </a:solidFill>
              </a:rPr>
              <a:t> and </a:t>
            </a:r>
            <a:r>
              <a:rPr lang="en-US" b="1" dirty="0">
                <a:solidFill>
                  <a:schemeClr val="tx1">
                    <a:lumMod val="50000"/>
                  </a:schemeClr>
                </a:solidFill>
              </a:rPr>
              <a:t>delivery</a:t>
            </a:r>
            <a:endParaRPr dirty="0">
              <a:solidFill>
                <a:schemeClr val="tx1">
                  <a:lumMod val="50000"/>
                </a:schemeClr>
              </a:solidFill>
            </a:endParaRPr>
          </a:p>
          <a:p>
            <a:pPr marL="168275" lvl="0" indent="-1682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Created outside sales team; hired true sales ‘hunters’ focused 100% on selling</a:t>
            </a:r>
            <a:endParaRPr dirty="0">
              <a:solidFill>
                <a:schemeClr val="tx1">
                  <a:lumMod val="50000"/>
                </a:schemeClr>
              </a:solidFill>
            </a:endParaRPr>
          </a:p>
          <a:p>
            <a:pPr marL="168275" lvl="0" indent="-1682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Created lead generation team focused on driving 150 mtgs/rep (over 500/year)</a:t>
            </a:r>
            <a:endParaRPr dirty="0">
              <a:solidFill>
                <a:schemeClr val="tx1">
                  <a:lumMod val="50000"/>
                </a:schemeClr>
              </a:solidFill>
            </a:endParaRPr>
          </a:p>
          <a:p>
            <a:pPr marL="168275" lvl="0" indent="-1682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Created new sales process &amp; ROI/value-focused materials (rather than features and functions)</a:t>
            </a:r>
            <a:endParaRPr dirty="0">
              <a:solidFill>
                <a:schemeClr val="tx1">
                  <a:lumMod val="50000"/>
                </a:schemeClr>
              </a:solidFill>
            </a:endParaRPr>
          </a:p>
          <a:p>
            <a:pPr marL="168275" lvl="0" indent="-1682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Created a sales engineering team focused on product demos, solution architecture &amp; pricing</a:t>
            </a:r>
            <a:endParaRPr dirty="0">
              <a:solidFill>
                <a:schemeClr val="tx1">
                  <a:lumMod val="50000"/>
                </a:schemeClr>
              </a:solidFill>
            </a:endParaRPr>
          </a:p>
          <a:p>
            <a:pPr marL="168275" lvl="0" indent="-168275" algn="l" rtl="0">
              <a:lnSpc>
                <a:spcPct val="100000"/>
              </a:lnSpc>
              <a:spcBef>
                <a:spcPts val="600"/>
              </a:spcBef>
              <a:spcAft>
                <a:spcPts val="0"/>
              </a:spcAft>
              <a:buClr>
                <a:schemeClr val="dk1"/>
              </a:buClr>
              <a:buSzPts val="1600"/>
              <a:buFont typeface="Arial"/>
              <a:buChar char="•"/>
            </a:pPr>
            <a:r>
              <a:rPr lang="en-US" dirty="0">
                <a:solidFill>
                  <a:schemeClr val="tx1">
                    <a:lumMod val="50000"/>
                  </a:schemeClr>
                </a:solidFill>
              </a:rPr>
              <a:t>At the epicenter of the solution</a:t>
            </a:r>
            <a:endParaRPr dirty="0">
              <a:solidFill>
                <a:schemeClr val="tx1">
                  <a:lumMod val="50000"/>
                </a:schemeClr>
              </a:solidFill>
            </a:endParaRPr>
          </a:p>
          <a:p>
            <a:pPr marL="466725" lvl="1" indent="-285750" algn="l" rtl="0">
              <a:lnSpc>
                <a:spcPct val="100000"/>
              </a:lnSpc>
              <a:spcBef>
                <a:spcPts val="600"/>
              </a:spcBef>
              <a:spcAft>
                <a:spcPts val="0"/>
              </a:spcAft>
              <a:buClr>
                <a:schemeClr val="dk1"/>
              </a:buClr>
              <a:buSzPts val="1200"/>
              <a:buFont typeface="Arial"/>
              <a:buChar char="•"/>
            </a:pPr>
            <a:r>
              <a:rPr lang="en-US" sz="1200" dirty="0">
                <a:solidFill>
                  <a:schemeClr val="tx1">
                    <a:lumMod val="50000"/>
                  </a:schemeClr>
                </a:solidFill>
              </a:rPr>
              <a:t>Implemented a technology stack to support both inside and outside 3 to 4 channels</a:t>
            </a:r>
            <a:endParaRPr dirty="0">
              <a:solidFill>
                <a:schemeClr val="tx1">
                  <a:lumMod val="50000"/>
                </a:schemeClr>
              </a:solidFill>
            </a:endParaRPr>
          </a:p>
          <a:p>
            <a:pPr marL="466725" lvl="1" indent="-285750" algn="l" rtl="0">
              <a:lnSpc>
                <a:spcPct val="100000"/>
              </a:lnSpc>
              <a:spcBef>
                <a:spcPts val="600"/>
              </a:spcBef>
              <a:spcAft>
                <a:spcPts val="0"/>
              </a:spcAft>
              <a:buClr>
                <a:schemeClr val="dk1"/>
              </a:buClr>
              <a:buSzPts val="1200"/>
              <a:buFont typeface="Arial"/>
              <a:buChar char="•"/>
            </a:pPr>
            <a:r>
              <a:rPr lang="en-US" sz="1200" dirty="0">
                <a:solidFill>
                  <a:schemeClr val="tx1">
                    <a:lumMod val="50000"/>
                  </a:schemeClr>
                </a:solidFill>
              </a:rPr>
              <a:t>Organized an automated outreach for all within sales</a:t>
            </a:r>
            <a:endParaRPr dirty="0">
              <a:solidFill>
                <a:schemeClr val="tx1">
                  <a:lumMod val="50000"/>
                </a:schemeClr>
              </a:solidFill>
            </a:endParaRPr>
          </a:p>
        </p:txBody>
      </p:sp>
      <p:sp>
        <p:nvSpPr>
          <p:cNvPr id="511" name="Google Shape;511;p9"/>
          <p:cNvSpPr txBox="1">
            <a:spLocks noGrp="1"/>
          </p:cNvSpPr>
          <p:nvPr>
            <p:ph type="body" idx="6"/>
          </p:nvPr>
        </p:nvSpPr>
        <p:spPr>
          <a:xfrm>
            <a:off x="8200348" y="1640331"/>
            <a:ext cx="3787688" cy="33444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3600"/>
              <a:buNone/>
            </a:pPr>
            <a:r>
              <a:rPr lang="en-US" sz="3600" b="1" dirty="0">
                <a:solidFill>
                  <a:schemeClr val="tx1">
                    <a:lumMod val="50000"/>
                  </a:schemeClr>
                </a:solidFill>
              </a:rPr>
              <a:t>500</a:t>
            </a:r>
            <a:endParaRPr dirty="0">
              <a:solidFill>
                <a:schemeClr val="tx1">
                  <a:lumMod val="50000"/>
                </a:schemeClr>
              </a:solidFill>
            </a:endParaRPr>
          </a:p>
          <a:p>
            <a:pPr marL="0" lvl="0" indent="0" algn="ctr" rtl="0">
              <a:lnSpc>
                <a:spcPct val="100000"/>
              </a:lnSpc>
              <a:spcBef>
                <a:spcPts val="600"/>
              </a:spcBef>
              <a:spcAft>
                <a:spcPts val="0"/>
              </a:spcAft>
              <a:buClr>
                <a:srgbClr val="398F98"/>
              </a:buClr>
              <a:buSzPts val="1600"/>
              <a:buNone/>
            </a:pPr>
            <a:r>
              <a:rPr lang="en-US" dirty="0">
                <a:solidFill>
                  <a:srgbClr val="007FC9"/>
                </a:solidFill>
              </a:rPr>
              <a:t>new</a:t>
            </a:r>
            <a:r>
              <a:rPr lang="en-US" b="1" dirty="0">
                <a:solidFill>
                  <a:srgbClr val="007FC9"/>
                </a:solidFill>
              </a:rPr>
              <a:t> </a:t>
            </a:r>
            <a:r>
              <a:rPr lang="en-US" b="1" u="sng" dirty="0">
                <a:solidFill>
                  <a:srgbClr val="007FC9"/>
                </a:solidFill>
              </a:rPr>
              <a:t>meetings</a:t>
            </a:r>
            <a:r>
              <a:rPr lang="en-US" b="1" dirty="0">
                <a:solidFill>
                  <a:srgbClr val="007FC9"/>
                </a:solidFill>
              </a:rPr>
              <a:t> </a:t>
            </a:r>
            <a:r>
              <a:rPr lang="en-US" dirty="0">
                <a:solidFill>
                  <a:srgbClr val="007FC9"/>
                </a:solidFill>
              </a:rPr>
              <a:t>per year</a:t>
            </a:r>
            <a:endParaRPr dirty="0">
              <a:solidFill>
                <a:srgbClr val="007FC9"/>
              </a:solidFill>
            </a:endParaRPr>
          </a:p>
          <a:p>
            <a:pPr marL="0" lvl="0" indent="0" algn="ctr" rtl="0">
              <a:lnSpc>
                <a:spcPct val="100000"/>
              </a:lnSpc>
              <a:spcBef>
                <a:spcPts val="1200"/>
              </a:spcBef>
              <a:spcAft>
                <a:spcPts val="0"/>
              </a:spcAft>
              <a:buClr>
                <a:schemeClr val="dk1"/>
              </a:buClr>
              <a:buSzPts val="3200"/>
              <a:buNone/>
            </a:pPr>
            <a:r>
              <a:rPr lang="en-US" sz="3200" b="1" dirty="0">
                <a:solidFill>
                  <a:schemeClr val="tx1">
                    <a:lumMod val="50000"/>
                  </a:schemeClr>
                </a:solidFill>
              </a:rPr>
              <a:t>+600%</a:t>
            </a:r>
            <a:endParaRPr dirty="0">
              <a:solidFill>
                <a:schemeClr val="tx1">
                  <a:lumMod val="50000"/>
                </a:schemeClr>
              </a:solidFill>
            </a:endParaRPr>
          </a:p>
          <a:p>
            <a:pPr marL="0" lvl="0" indent="0" algn="ctr" rtl="0">
              <a:lnSpc>
                <a:spcPct val="100000"/>
              </a:lnSpc>
              <a:spcBef>
                <a:spcPts val="600"/>
              </a:spcBef>
              <a:spcAft>
                <a:spcPts val="0"/>
              </a:spcAft>
              <a:buClr>
                <a:srgbClr val="398F98"/>
              </a:buClr>
              <a:buSzPts val="1600"/>
              <a:buNone/>
            </a:pPr>
            <a:r>
              <a:rPr lang="en-US" dirty="0">
                <a:solidFill>
                  <a:srgbClr val="007FC9"/>
                </a:solidFill>
              </a:rPr>
              <a:t>new</a:t>
            </a:r>
            <a:r>
              <a:rPr lang="en-US" b="1" dirty="0">
                <a:solidFill>
                  <a:srgbClr val="007FC9"/>
                </a:solidFill>
              </a:rPr>
              <a:t> </a:t>
            </a:r>
            <a:r>
              <a:rPr lang="en-US" b="1" u="sng" dirty="0">
                <a:solidFill>
                  <a:srgbClr val="007FC9"/>
                </a:solidFill>
              </a:rPr>
              <a:t>clients</a:t>
            </a:r>
            <a:r>
              <a:rPr lang="en-US" dirty="0">
                <a:solidFill>
                  <a:srgbClr val="007FC9"/>
                </a:solidFill>
              </a:rPr>
              <a:t> per year</a:t>
            </a:r>
            <a:endParaRPr b="1" dirty="0">
              <a:solidFill>
                <a:srgbClr val="007FC9"/>
              </a:solidFill>
            </a:endParaRPr>
          </a:p>
          <a:p>
            <a:pPr marL="0" lvl="0" indent="0" algn="ctr" rtl="0">
              <a:lnSpc>
                <a:spcPct val="100000"/>
              </a:lnSpc>
              <a:spcBef>
                <a:spcPts val="1200"/>
              </a:spcBef>
              <a:spcAft>
                <a:spcPts val="0"/>
              </a:spcAft>
              <a:buClr>
                <a:schemeClr val="dk1"/>
              </a:buClr>
              <a:buSzPts val="3200"/>
              <a:buNone/>
            </a:pPr>
            <a:r>
              <a:rPr lang="en-US" sz="3200" b="1" dirty="0">
                <a:solidFill>
                  <a:schemeClr val="tx1">
                    <a:lumMod val="50000"/>
                  </a:schemeClr>
                </a:solidFill>
              </a:rPr>
              <a:t>+50%</a:t>
            </a:r>
            <a:endParaRPr dirty="0">
              <a:solidFill>
                <a:schemeClr val="tx1">
                  <a:lumMod val="50000"/>
                </a:schemeClr>
              </a:solidFill>
            </a:endParaRPr>
          </a:p>
          <a:p>
            <a:pPr marL="0" lvl="0" indent="0" algn="ctr" rtl="0">
              <a:lnSpc>
                <a:spcPct val="100000"/>
              </a:lnSpc>
              <a:spcBef>
                <a:spcPts val="600"/>
              </a:spcBef>
              <a:spcAft>
                <a:spcPts val="0"/>
              </a:spcAft>
              <a:buClr>
                <a:srgbClr val="398F98"/>
              </a:buClr>
              <a:buSzPts val="1600"/>
              <a:buNone/>
            </a:pPr>
            <a:r>
              <a:rPr lang="en-US" dirty="0">
                <a:solidFill>
                  <a:srgbClr val="007FC9"/>
                </a:solidFill>
              </a:rPr>
              <a:t>increased </a:t>
            </a:r>
            <a:r>
              <a:rPr lang="en-US" b="1" u="sng" dirty="0">
                <a:solidFill>
                  <a:srgbClr val="007FC9"/>
                </a:solidFill>
              </a:rPr>
              <a:t>average deal size</a:t>
            </a:r>
            <a:r>
              <a:rPr lang="en-US" dirty="0">
                <a:solidFill>
                  <a:srgbClr val="007FC9"/>
                </a:solidFill>
              </a:rPr>
              <a:t> </a:t>
            </a:r>
            <a:endParaRPr dirty="0">
              <a:solidFill>
                <a:srgbClr val="007FC9"/>
              </a:solidFill>
            </a:endParaRPr>
          </a:p>
          <a:p>
            <a:pPr marL="0" lvl="0" indent="0" algn="ctr" rtl="0">
              <a:lnSpc>
                <a:spcPct val="100000"/>
              </a:lnSpc>
              <a:spcBef>
                <a:spcPts val="600"/>
              </a:spcBef>
              <a:spcAft>
                <a:spcPts val="0"/>
              </a:spcAft>
              <a:buClr>
                <a:srgbClr val="398F98"/>
              </a:buClr>
              <a:buSzPts val="1600"/>
              <a:buNone/>
            </a:pPr>
            <a:r>
              <a:rPr lang="en-US" dirty="0">
                <a:solidFill>
                  <a:srgbClr val="007FC9"/>
                </a:solidFill>
              </a:rPr>
              <a:t>in first 12 months</a:t>
            </a:r>
            <a:endParaRPr dirty="0">
              <a:solidFill>
                <a:srgbClr val="007FC9"/>
              </a:solidFill>
            </a:endParaRPr>
          </a:p>
          <a:p>
            <a:pPr marL="0" lvl="0" indent="0" algn="ctr" rtl="0">
              <a:lnSpc>
                <a:spcPct val="100000"/>
              </a:lnSpc>
              <a:spcBef>
                <a:spcPts val="1200"/>
              </a:spcBef>
              <a:spcAft>
                <a:spcPts val="0"/>
              </a:spcAft>
              <a:buClr>
                <a:schemeClr val="dk1"/>
              </a:buClr>
              <a:buSzPts val="3200"/>
              <a:buNone/>
            </a:pPr>
            <a:r>
              <a:rPr lang="en-US" sz="3200" dirty="0">
                <a:solidFill>
                  <a:schemeClr val="tx1">
                    <a:lumMod val="50000"/>
                  </a:schemeClr>
                </a:solidFill>
              </a:rPr>
              <a:t>$25m to </a:t>
            </a:r>
            <a:r>
              <a:rPr lang="en-US" sz="3200" b="1" dirty="0">
                <a:solidFill>
                  <a:schemeClr val="tx1">
                    <a:lumMod val="50000"/>
                  </a:schemeClr>
                </a:solidFill>
              </a:rPr>
              <a:t>$50m</a:t>
            </a:r>
            <a:endParaRPr sz="3200" dirty="0">
              <a:solidFill>
                <a:schemeClr val="tx1">
                  <a:lumMod val="50000"/>
                </a:schemeClr>
              </a:solidFill>
            </a:endParaRPr>
          </a:p>
          <a:p>
            <a:pPr marL="0" lvl="0" indent="0" algn="ctr" rtl="0">
              <a:lnSpc>
                <a:spcPct val="100000"/>
              </a:lnSpc>
              <a:spcBef>
                <a:spcPts val="600"/>
              </a:spcBef>
              <a:spcAft>
                <a:spcPts val="0"/>
              </a:spcAft>
              <a:buClr>
                <a:srgbClr val="398F98"/>
              </a:buClr>
              <a:buSzPts val="1600"/>
              <a:buNone/>
            </a:pPr>
            <a:r>
              <a:rPr lang="en-US" b="1" u="sng" dirty="0">
                <a:solidFill>
                  <a:srgbClr val="007FC9"/>
                </a:solidFill>
              </a:rPr>
              <a:t>revenue growth</a:t>
            </a:r>
            <a:r>
              <a:rPr lang="en-US" dirty="0">
                <a:solidFill>
                  <a:srgbClr val="007FC9"/>
                </a:solidFill>
              </a:rPr>
              <a:t> in 2.5 years</a:t>
            </a:r>
            <a:endParaRPr b="1" u="sng" dirty="0">
              <a:solidFill>
                <a:srgbClr val="007FC9"/>
              </a:solidFill>
            </a:endParaRPr>
          </a:p>
          <a:p>
            <a:pPr marL="0" lvl="0" indent="0" algn="ctr" rtl="0">
              <a:lnSpc>
                <a:spcPct val="100000"/>
              </a:lnSpc>
              <a:spcBef>
                <a:spcPts val="600"/>
              </a:spcBef>
              <a:spcAft>
                <a:spcPts val="0"/>
              </a:spcAft>
              <a:buClr>
                <a:schemeClr val="dk1"/>
              </a:buClr>
              <a:buSzPts val="1600"/>
              <a:buNone/>
            </a:pPr>
            <a:endParaRPr b="1" dirty="0">
              <a:solidFill>
                <a:srgbClr val="0CBCF5"/>
              </a:solidFill>
            </a:endParaRPr>
          </a:p>
        </p:txBody>
      </p:sp>
      <p:cxnSp>
        <p:nvCxnSpPr>
          <p:cNvPr id="512" name="Google Shape;512;p9"/>
          <p:cNvCxnSpPr/>
          <p:nvPr/>
        </p:nvCxnSpPr>
        <p:spPr>
          <a:xfrm>
            <a:off x="3817398" y="1640331"/>
            <a:ext cx="0" cy="3701988"/>
          </a:xfrm>
          <a:prstGeom prst="straightConnector1">
            <a:avLst/>
          </a:prstGeom>
          <a:noFill/>
          <a:ln w="19050" cap="flat" cmpd="sng">
            <a:solidFill>
              <a:schemeClr val="dk1"/>
            </a:solidFill>
            <a:prstDash val="solid"/>
            <a:miter lim="800000"/>
            <a:headEnd type="none" w="sm" len="sm"/>
            <a:tailEnd type="none" w="sm" len="sm"/>
          </a:ln>
        </p:spPr>
      </p:cxnSp>
      <p:sp>
        <p:nvSpPr>
          <p:cNvPr id="513" name="Google Shape;513;p9"/>
          <p:cNvSpPr txBox="1"/>
          <p:nvPr/>
        </p:nvSpPr>
        <p:spPr>
          <a:xfrm>
            <a:off x="3940204" y="1213545"/>
            <a:ext cx="4395925" cy="302400"/>
          </a:xfrm>
          <a:prstGeom prst="rect">
            <a:avLst/>
          </a:prstGeom>
          <a:solidFill>
            <a:srgbClr val="007FC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1" dirty="0">
                <a:solidFill>
                  <a:schemeClr val="lt1"/>
                </a:solidFill>
                <a:latin typeface="Calibri"/>
                <a:ea typeface="Calibri"/>
                <a:cs typeface="Calibri"/>
                <a:sym typeface="Calibri"/>
              </a:rPr>
              <a:t>SOLUTION</a:t>
            </a:r>
            <a:endParaRPr dirty="0"/>
          </a:p>
        </p:txBody>
      </p:sp>
      <p:sp>
        <p:nvSpPr>
          <p:cNvPr id="514" name="Google Shape;514;p9"/>
          <p:cNvSpPr txBox="1"/>
          <p:nvPr/>
        </p:nvSpPr>
        <p:spPr>
          <a:xfrm>
            <a:off x="8585270" y="1213545"/>
            <a:ext cx="3017844" cy="302400"/>
          </a:xfrm>
          <a:prstGeom prst="rect">
            <a:avLst/>
          </a:prstGeom>
          <a:solidFill>
            <a:srgbClr val="007FC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600"/>
              <a:buFont typeface="Arial"/>
              <a:buNone/>
            </a:pPr>
            <a:r>
              <a:rPr lang="en-US" sz="1600" b="1" dirty="0">
                <a:solidFill>
                  <a:schemeClr val="lt1"/>
                </a:solidFill>
                <a:latin typeface="Calibri"/>
                <a:ea typeface="Calibri"/>
                <a:cs typeface="Calibri"/>
                <a:sym typeface="Calibri"/>
              </a:rPr>
              <a:t>OUTCOME</a:t>
            </a:r>
            <a:endParaRPr dirty="0"/>
          </a:p>
        </p:txBody>
      </p:sp>
      <p:cxnSp>
        <p:nvCxnSpPr>
          <p:cNvPr id="515" name="Google Shape;515;p9"/>
          <p:cNvCxnSpPr/>
          <p:nvPr/>
        </p:nvCxnSpPr>
        <p:spPr>
          <a:xfrm>
            <a:off x="8488532" y="1640331"/>
            <a:ext cx="0" cy="3701988"/>
          </a:xfrm>
          <a:prstGeom prst="straightConnector1">
            <a:avLst/>
          </a:prstGeom>
          <a:noFill/>
          <a:ln w="1905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36402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8A15-5D7D-4B45-BD34-10D7F4E2083A}"/>
              </a:ext>
            </a:extLst>
          </p:cNvPr>
          <p:cNvSpPr>
            <a:spLocks noGrp="1"/>
          </p:cNvSpPr>
          <p:nvPr>
            <p:ph type="title"/>
          </p:nvPr>
        </p:nvSpPr>
        <p:spPr/>
        <p:txBody>
          <a:bodyPr/>
          <a:lstStyle/>
          <a:p>
            <a:r>
              <a:rPr lang="en-US" dirty="0"/>
              <a:t>Financial impact of sales transformation framework</a:t>
            </a:r>
          </a:p>
        </p:txBody>
      </p:sp>
      <p:sp>
        <p:nvSpPr>
          <p:cNvPr id="3" name="Slide Number Placeholder 2">
            <a:extLst>
              <a:ext uri="{FF2B5EF4-FFF2-40B4-BE49-F238E27FC236}">
                <a16:creationId xmlns:a16="http://schemas.microsoft.com/office/drawing/2014/main" id="{ECAB7BA0-1709-42EF-A90D-1626754C74B2}"/>
              </a:ext>
            </a:extLst>
          </p:cNvPr>
          <p:cNvSpPr>
            <a:spLocks noGrp="1"/>
          </p:cNvSpPr>
          <p:nvPr>
            <p:ph type="sldNum" sz="quarter" idx="10"/>
          </p:nvPr>
        </p:nvSpPr>
        <p:spPr/>
        <p:txBody>
          <a:bodyPr/>
          <a:lstStyle/>
          <a:p>
            <a:fld id="{4034BEE3-566C-4068-A777-C3A4762E861B}" type="slidenum">
              <a:rPr lang="en-GB" smtClean="0"/>
              <a:pPr/>
              <a:t>12</a:t>
            </a:fld>
            <a:endParaRPr lang="en-GB" dirty="0"/>
          </a:p>
        </p:txBody>
      </p:sp>
      <p:sp>
        <p:nvSpPr>
          <p:cNvPr id="5" name="Text Placeholder 4">
            <a:extLst>
              <a:ext uri="{FF2B5EF4-FFF2-40B4-BE49-F238E27FC236}">
                <a16:creationId xmlns:a16="http://schemas.microsoft.com/office/drawing/2014/main" id="{C3EFB734-F39C-4792-9F63-3196B1016C7F}"/>
              </a:ext>
            </a:extLst>
          </p:cNvPr>
          <p:cNvSpPr>
            <a:spLocks noGrp="1"/>
          </p:cNvSpPr>
          <p:nvPr>
            <p:ph type="body" sz="quarter" idx="12"/>
          </p:nvPr>
        </p:nvSpPr>
        <p:spPr/>
        <p:txBody>
          <a:bodyPr/>
          <a:lstStyle/>
          <a:p>
            <a:r>
              <a:rPr lang="en-US" dirty="0"/>
              <a:t>Comment about financial impact and multiplier effect by year</a:t>
            </a:r>
          </a:p>
        </p:txBody>
      </p:sp>
      <p:sp>
        <p:nvSpPr>
          <p:cNvPr id="7" name="Text Placeholder 6">
            <a:extLst>
              <a:ext uri="{FF2B5EF4-FFF2-40B4-BE49-F238E27FC236}">
                <a16:creationId xmlns:a16="http://schemas.microsoft.com/office/drawing/2014/main" id="{2D0CACAF-D471-41EC-B6B8-67FF96F822DA}"/>
              </a:ext>
            </a:extLst>
          </p:cNvPr>
          <p:cNvSpPr>
            <a:spLocks noGrp="1"/>
          </p:cNvSpPr>
          <p:nvPr>
            <p:ph type="body" sz="quarter" idx="14"/>
          </p:nvPr>
        </p:nvSpPr>
        <p:spPr/>
        <p:txBody>
          <a:bodyPr/>
          <a:lstStyle/>
          <a:p>
            <a:r>
              <a:rPr lang="en-US" dirty="0"/>
              <a:t>1, 2 and 3 year outlook</a:t>
            </a:r>
          </a:p>
        </p:txBody>
      </p:sp>
      <p:graphicFrame>
        <p:nvGraphicFramePr>
          <p:cNvPr id="10" name="Chart 9">
            <a:extLst>
              <a:ext uri="{FF2B5EF4-FFF2-40B4-BE49-F238E27FC236}">
                <a16:creationId xmlns:a16="http://schemas.microsoft.com/office/drawing/2014/main" id="{BAFA7FB1-9467-477F-8DF2-B624A5340BA2}"/>
              </a:ext>
            </a:extLst>
          </p:cNvPr>
          <p:cNvGraphicFramePr/>
          <p:nvPr/>
        </p:nvGraphicFramePr>
        <p:xfrm>
          <a:off x="1295247" y="2078183"/>
          <a:ext cx="9472353" cy="3819698"/>
        </p:xfrm>
        <a:graphic>
          <a:graphicData uri="http://schemas.openxmlformats.org/drawingml/2006/chart">
            <c:chart xmlns:c="http://schemas.openxmlformats.org/drawingml/2006/chart" xmlns:r="http://schemas.openxmlformats.org/officeDocument/2006/relationships" r:id="rId2"/>
          </a:graphicData>
        </a:graphic>
      </p:graphicFrame>
      <p:sp>
        <p:nvSpPr>
          <p:cNvPr id="11" name="Callout: Left Arrow 10">
            <a:extLst>
              <a:ext uri="{FF2B5EF4-FFF2-40B4-BE49-F238E27FC236}">
                <a16:creationId xmlns:a16="http://schemas.microsoft.com/office/drawing/2014/main" id="{1F864938-B43C-4DCE-A43A-925060492E8D}"/>
              </a:ext>
            </a:extLst>
          </p:cNvPr>
          <p:cNvSpPr/>
          <p:nvPr/>
        </p:nvSpPr>
        <p:spPr>
          <a:xfrm>
            <a:off x="9923267" y="2760999"/>
            <a:ext cx="1779580" cy="968453"/>
          </a:xfrm>
          <a:prstGeom prst="leftArrowCallout">
            <a:avLst/>
          </a:prstGeom>
          <a:solidFill>
            <a:schemeClr val="bg1">
              <a:lumMod val="85000"/>
            </a:schemeClr>
          </a:solidFill>
          <a:ln>
            <a:noFill/>
          </a:ln>
        </p:spPr>
        <p:txBody>
          <a:bodyPr rtlCol="0" anchor="ctr"/>
          <a:lstStyle/>
          <a:p>
            <a:pPr algn="ctr"/>
            <a:r>
              <a:rPr lang="en-US" b="1" dirty="0"/>
              <a:t>2X sales </a:t>
            </a:r>
            <a:r>
              <a:rPr lang="en-US" sz="1600" dirty="0"/>
              <a:t>in 3 years</a:t>
            </a:r>
          </a:p>
        </p:txBody>
      </p:sp>
    </p:spTree>
    <p:extLst>
      <p:ext uri="{BB962C8B-B14F-4D97-AF65-F5344CB8AC3E}">
        <p14:creationId xmlns:p14="http://schemas.microsoft.com/office/powerpoint/2010/main" val="2276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FC637D-7E9C-447F-B82B-4FA241DBE1D8}"/>
              </a:ext>
            </a:extLst>
          </p:cNvPr>
          <p:cNvGraphicFramePr>
            <a:graphicFrameLocks noChangeAspect="1"/>
          </p:cNvGraphicFramePr>
          <p:nvPr>
            <p:custDataLst>
              <p:tags r:id="rId1"/>
            </p:custDataLst>
            <p:extLst>
              <p:ext uri="{D42A27DB-BD31-4B8C-83A1-F6EECF244321}">
                <p14:modId xmlns:p14="http://schemas.microsoft.com/office/powerpoint/2010/main" val="447133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709" imgH="707" progId="TCLayout.ActiveDocument.1">
                  <p:embed/>
                </p:oleObj>
              </mc:Choice>
              <mc:Fallback>
                <p:oleObj name="think-cell Slide" r:id="rId3" imgW="709" imgH="707" progId="TCLayout.ActiveDocument.1">
                  <p:embed/>
                  <p:pic>
                    <p:nvPicPr>
                      <p:cNvPr id="6" name="Object 5" hidden="1">
                        <a:extLst>
                          <a:ext uri="{FF2B5EF4-FFF2-40B4-BE49-F238E27FC236}">
                            <a16:creationId xmlns:a16="http://schemas.microsoft.com/office/drawing/2014/main" id="{1DFC637D-7E9C-447F-B82B-4FA241DBE1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89F5066-39A1-4965-BF07-F4FF4D39420A}"/>
              </a:ext>
            </a:extLst>
          </p:cNvPr>
          <p:cNvSpPr>
            <a:spLocks noGrp="1"/>
          </p:cNvSpPr>
          <p:nvPr>
            <p:ph type="title"/>
          </p:nvPr>
        </p:nvSpPr>
        <p:spPr/>
        <p:txBody>
          <a:bodyPr vert="horz"/>
          <a:lstStyle/>
          <a:p>
            <a:r>
              <a:rPr lang="en-US" dirty="0"/>
              <a:t>Lead Gen</a:t>
            </a:r>
          </a:p>
        </p:txBody>
      </p:sp>
      <p:sp>
        <p:nvSpPr>
          <p:cNvPr id="3" name="Slide Number Placeholder 2">
            <a:extLst>
              <a:ext uri="{FF2B5EF4-FFF2-40B4-BE49-F238E27FC236}">
                <a16:creationId xmlns:a16="http://schemas.microsoft.com/office/drawing/2014/main" id="{4FBFA9E5-E7F0-4278-A512-CAAF367C2B62}"/>
              </a:ext>
            </a:extLst>
          </p:cNvPr>
          <p:cNvSpPr>
            <a:spLocks noGrp="1"/>
          </p:cNvSpPr>
          <p:nvPr>
            <p:ph type="sldNum" sz="quarter" idx="10"/>
          </p:nvPr>
        </p:nvSpPr>
        <p:spPr/>
        <p:txBody>
          <a:bodyPr/>
          <a:lstStyle/>
          <a:p>
            <a:fld id="{4034BEE3-566C-4068-A777-C3A4762E861B}" type="slidenum">
              <a:rPr lang="en-GB" smtClean="0"/>
              <a:pPr/>
              <a:t>13</a:t>
            </a:fld>
            <a:endParaRPr lang="en-GB" dirty="0"/>
          </a:p>
        </p:txBody>
      </p:sp>
      <p:sp>
        <p:nvSpPr>
          <p:cNvPr id="5" name="Text Placeholder 4">
            <a:extLst>
              <a:ext uri="{FF2B5EF4-FFF2-40B4-BE49-F238E27FC236}">
                <a16:creationId xmlns:a16="http://schemas.microsoft.com/office/drawing/2014/main" id="{84C5610B-3ECF-4789-A1AE-EFD0C81C237F}"/>
              </a:ext>
            </a:extLst>
          </p:cNvPr>
          <p:cNvSpPr>
            <a:spLocks noGrp="1"/>
          </p:cNvSpPr>
          <p:nvPr>
            <p:ph type="body" sz="quarter" idx="13"/>
          </p:nvPr>
        </p:nvSpPr>
        <p:spPr/>
        <p:txBody>
          <a:bodyPr/>
          <a:lstStyle/>
          <a:p>
            <a:r>
              <a:rPr lang="en-US" b="1" dirty="0"/>
              <a:t>Primary objective: </a:t>
            </a:r>
            <a:r>
              <a:rPr lang="en-US" dirty="0"/>
              <a:t>Accelerate t revenue growth in the US Market</a:t>
            </a:r>
          </a:p>
        </p:txBody>
      </p:sp>
      <p:pic>
        <p:nvPicPr>
          <p:cNvPr id="9" name="Graphic 8">
            <a:extLst>
              <a:ext uri="{FF2B5EF4-FFF2-40B4-BE49-F238E27FC236}">
                <a16:creationId xmlns:a16="http://schemas.microsoft.com/office/drawing/2014/main" id="{DF3DE2E0-F333-412E-A590-4AC8A0C883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98" y="2002718"/>
            <a:ext cx="1735074" cy="1508760"/>
          </a:xfrm>
          <a:prstGeom prst="rect">
            <a:avLst/>
          </a:prstGeom>
        </p:spPr>
      </p:pic>
      <p:pic>
        <p:nvPicPr>
          <p:cNvPr id="11" name="Graphic 10">
            <a:extLst>
              <a:ext uri="{FF2B5EF4-FFF2-40B4-BE49-F238E27FC236}">
                <a16:creationId xmlns:a16="http://schemas.microsoft.com/office/drawing/2014/main" id="{0B6BEE4D-8ECC-418C-9C83-48CAD76D71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2653" y="1997897"/>
            <a:ext cx="1579916" cy="1511224"/>
          </a:xfrm>
          <a:prstGeom prst="rect">
            <a:avLst/>
          </a:prstGeom>
        </p:spPr>
      </p:pic>
      <p:pic>
        <p:nvPicPr>
          <p:cNvPr id="13" name="Graphic 12">
            <a:extLst>
              <a:ext uri="{FF2B5EF4-FFF2-40B4-BE49-F238E27FC236}">
                <a16:creationId xmlns:a16="http://schemas.microsoft.com/office/drawing/2014/main" id="{B6CDEEE9-CDBE-4BE5-B3B2-F5B1CFA4F3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1325" y="1997897"/>
            <a:ext cx="1486894" cy="1508760"/>
          </a:xfrm>
          <a:prstGeom prst="rect">
            <a:avLst/>
          </a:prstGeom>
        </p:spPr>
      </p:pic>
      <p:sp>
        <p:nvSpPr>
          <p:cNvPr id="15" name="Content Placeholder 12">
            <a:extLst>
              <a:ext uri="{FF2B5EF4-FFF2-40B4-BE49-F238E27FC236}">
                <a16:creationId xmlns:a16="http://schemas.microsoft.com/office/drawing/2014/main" id="{280C6C65-2D02-4CE9-BB6F-1C3A8FCDB77D}"/>
              </a:ext>
            </a:extLst>
          </p:cNvPr>
          <p:cNvSpPr txBox="1">
            <a:spLocks/>
          </p:cNvSpPr>
          <p:nvPr/>
        </p:nvSpPr>
        <p:spPr>
          <a:xfrm>
            <a:off x="359998" y="3848208"/>
            <a:ext cx="3679200" cy="1434064"/>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People</a:t>
            </a:r>
          </a:p>
          <a:p>
            <a:r>
              <a:rPr lang="en-US" sz="1400" dirty="0">
                <a:solidFill>
                  <a:srgbClr val="0CBCF5"/>
                </a:solidFill>
              </a:rPr>
              <a:t>Lead Gen Team </a:t>
            </a:r>
            <a:r>
              <a:rPr lang="en-US" sz="1400" dirty="0"/>
              <a:t>to support with prospecting, outreach, meeting procurement, and administrative tasks, enabling Outside Sales teams to focus on relationship building, pitching, negotiating and closing</a:t>
            </a:r>
          </a:p>
        </p:txBody>
      </p:sp>
      <p:sp>
        <p:nvSpPr>
          <p:cNvPr id="16" name="Content Placeholder 2">
            <a:extLst>
              <a:ext uri="{FF2B5EF4-FFF2-40B4-BE49-F238E27FC236}">
                <a16:creationId xmlns:a16="http://schemas.microsoft.com/office/drawing/2014/main" id="{7B466B7E-2D39-40E9-B191-0E177AFAFCB9}"/>
              </a:ext>
            </a:extLst>
          </p:cNvPr>
          <p:cNvSpPr txBox="1">
            <a:spLocks/>
          </p:cNvSpPr>
          <p:nvPr/>
        </p:nvSpPr>
        <p:spPr>
          <a:xfrm>
            <a:off x="4251325" y="3848208"/>
            <a:ext cx="3679200" cy="1434064"/>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Process</a:t>
            </a:r>
          </a:p>
          <a:p>
            <a:r>
              <a:rPr lang="en-US" sz="1400" dirty="0"/>
              <a:t>Fuel Pipeline by Generating at least 150 Net </a:t>
            </a:r>
            <a:r>
              <a:rPr lang="en-US" sz="1400" dirty="0">
                <a:solidFill>
                  <a:srgbClr val="0CBCF5"/>
                </a:solidFill>
              </a:rPr>
              <a:t>New Meetings</a:t>
            </a:r>
            <a:r>
              <a:rPr lang="en-US" sz="1400" dirty="0"/>
              <a:t> per SDR per year</a:t>
            </a:r>
          </a:p>
        </p:txBody>
      </p:sp>
      <p:sp>
        <p:nvSpPr>
          <p:cNvPr id="17" name="Content Placeholder 1">
            <a:extLst>
              <a:ext uri="{FF2B5EF4-FFF2-40B4-BE49-F238E27FC236}">
                <a16:creationId xmlns:a16="http://schemas.microsoft.com/office/drawing/2014/main" id="{F56A4A77-665C-4224-8A7F-55A3FD8AC388}"/>
              </a:ext>
            </a:extLst>
          </p:cNvPr>
          <p:cNvSpPr txBox="1">
            <a:spLocks/>
          </p:cNvSpPr>
          <p:nvPr/>
        </p:nvSpPr>
        <p:spPr>
          <a:xfrm>
            <a:off x="8142653" y="3848208"/>
            <a:ext cx="3677328" cy="1434064"/>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Technology</a:t>
            </a:r>
          </a:p>
          <a:p>
            <a:r>
              <a:rPr lang="en-US" sz="1400" dirty="0"/>
              <a:t>Streamline &amp; </a:t>
            </a:r>
            <a:r>
              <a:rPr lang="en-US" sz="1400" dirty="0">
                <a:solidFill>
                  <a:srgbClr val="0CBCF5"/>
                </a:solidFill>
              </a:rPr>
              <a:t>automate</a:t>
            </a:r>
            <a:r>
              <a:rPr lang="en-US" sz="1400" dirty="0"/>
              <a:t> </a:t>
            </a:r>
            <a:r>
              <a:rPr lang="en-US" sz="1400" dirty="0">
                <a:solidFill>
                  <a:srgbClr val="0CBCF5"/>
                </a:solidFill>
              </a:rPr>
              <a:t>business development process </a:t>
            </a:r>
            <a:r>
              <a:rPr lang="en-US" sz="1400" dirty="0"/>
              <a:t>with sales enablement technology solutions</a:t>
            </a:r>
          </a:p>
        </p:txBody>
      </p:sp>
    </p:spTree>
    <p:extLst>
      <p:ext uri="{BB962C8B-B14F-4D97-AF65-F5344CB8AC3E}">
        <p14:creationId xmlns:p14="http://schemas.microsoft.com/office/powerpoint/2010/main" val="412707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1060-35AD-4AD7-B913-1F0E26D97792}"/>
              </a:ext>
            </a:extLst>
          </p:cNvPr>
          <p:cNvSpPr>
            <a:spLocks noGrp="1"/>
          </p:cNvSpPr>
          <p:nvPr>
            <p:ph type="title"/>
          </p:nvPr>
        </p:nvSpPr>
        <p:spPr/>
        <p:txBody>
          <a:bodyPr/>
          <a:lstStyle/>
          <a:p>
            <a:r>
              <a:rPr lang="en-US" dirty="0"/>
              <a:t>Lead generation team</a:t>
            </a:r>
            <a:endParaRPr lang="en-GB" dirty="0"/>
          </a:p>
        </p:txBody>
      </p:sp>
      <p:sp>
        <p:nvSpPr>
          <p:cNvPr id="10" name="Content Placeholder 9">
            <a:extLst>
              <a:ext uri="{FF2B5EF4-FFF2-40B4-BE49-F238E27FC236}">
                <a16:creationId xmlns:a16="http://schemas.microsoft.com/office/drawing/2014/main" id="{85B824EC-A36F-4E39-8DD0-74AE09EA2BB6}"/>
              </a:ext>
            </a:extLst>
          </p:cNvPr>
          <p:cNvSpPr>
            <a:spLocks noGrp="1"/>
          </p:cNvSpPr>
          <p:nvPr>
            <p:ph sz="quarter" idx="13"/>
          </p:nvPr>
        </p:nvSpPr>
        <p:spPr>
          <a:xfrm>
            <a:off x="5082903" y="1668437"/>
            <a:ext cx="2839126" cy="3784712"/>
          </a:xfrm>
        </p:spPr>
        <p:txBody>
          <a:bodyPr/>
          <a:lstStyle/>
          <a:p>
            <a:r>
              <a:rPr lang="en-US" b="1" dirty="0"/>
              <a:t>Priority Tasks</a:t>
            </a:r>
          </a:p>
          <a:p>
            <a:pPr marL="285750" indent="-285750">
              <a:spcBef>
                <a:spcPts val="600"/>
              </a:spcBef>
              <a:buFont typeface="Arial" panose="020B0604020202020204" pitchFamily="34" charset="0"/>
              <a:buChar char="•"/>
            </a:pPr>
            <a:r>
              <a:rPr lang="en-US" dirty="0"/>
              <a:t>Prospecting</a:t>
            </a:r>
          </a:p>
          <a:p>
            <a:pPr marL="285750" indent="-285750">
              <a:spcBef>
                <a:spcPts val="600"/>
              </a:spcBef>
              <a:buFont typeface="Arial" panose="020B0604020202020204" pitchFamily="34" charset="0"/>
              <a:buChar char="•"/>
            </a:pPr>
            <a:r>
              <a:rPr lang="en-US" dirty="0"/>
              <a:t>Outreach</a:t>
            </a:r>
          </a:p>
          <a:p>
            <a:pPr marL="466725" lvl="1" indent="-285750">
              <a:buFont typeface="Arial" panose="020B0604020202020204" pitchFamily="34" charset="0"/>
              <a:buChar char="•"/>
            </a:pPr>
            <a:r>
              <a:rPr lang="en-US" dirty="0"/>
              <a:t>Email</a:t>
            </a:r>
          </a:p>
          <a:p>
            <a:pPr marL="466725" lvl="1" indent="-285750">
              <a:buFont typeface="Arial" panose="020B0604020202020204" pitchFamily="34" charset="0"/>
              <a:buChar char="•"/>
            </a:pPr>
            <a:r>
              <a:rPr lang="en-US" dirty="0"/>
              <a:t>Phone</a:t>
            </a:r>
          </a:p>
          <a:p>
            <a:pPr marL="466725" lvl="1" indent="-285750">
              <a:buFont typeface="Arial" panose="020B0604020202020204" pitchFamily="34" charset="0"/>
              <a:buChar char="•"/>
            </a:pPr>
            <a:r>
              <a:rPr lang="en-US" dirty="0"/>
              <a:t>Video</a:t>
            </a:r>
          </a:p>
          <a:p>
            <a:pPr marL="466725" lvl="1" indent="-285750">
              <a:buFont typeface="Arial" panose="020B0604020202020204" pitchFamily="34" charset="0"/>
              <a:buChar char="•"/>
            </a:pPr>
            <a:r>
              <a:rPr lang="en-US" dirty="0"/>
              <a:t>Social Media (LinkedIn)</a:t>
            </a:r>
          </a:p>
          <a:p>
            <a:pPr marL="285750" indent="-285750">
              <a:spcBef>
                <a:spcPts val="600"/>
              </a:spcBef>
              <a:buFont typeface="Arial" panose="020B0604020202020204" pitchFamily="34" charset="0"/>
              <a:buChar char="•"/>
            </a:pPr>
            <a:r>
              <a:rPr lang="en-US" dirty="0"/>
              <a:t>Cadence Creation</a:t>
            </a:r>
          </a:p>
          <a:p>
            <a:pPr marL="285750" indent="-285750">
              <a:spcBef>
                <a:spcPts val="600"/>
              </a:spcBef>
              <a:buFont typeface="Arial" panose="020B0604020202020204" pitchFamily="34" charset="0"/>
              <a:buChar char="•"/>
            </a:pPr>
            <a:r>
              <a:rPr lang="en-US" dirty="0"/>
              <a:t>Meeting Procurement</a:t>
            </a:r>
          </a:p>
          <a:p>
            <a:pPr marL="466725" lvl="1" indent="-285750">
              <a:buFont typeface="Arial" panose="020B0604020202020204" pitchFamily="34" charset="0"/>
              <a:buChar char="•"/>
            </a:pPr>
            <a:r>
              <a:rPr lang="en-US" dirty="0"/>
              <a:t>Goal &gt;150 mtgs/year per FTE</a:t>
            </a:r>
          </a:p>
          <a:p>
            <a:pPr marL="285750" indent="-285750">
              <a:spcBef>
                <a:spcPts val="600"/>
              </a:spcBef>
              <a:buFont typeface="Arial" panose="020B0604020202020204" pitchFamily="34" charset="0"/>
              <a:buChar char="•"/>
            </a:pPr>
            <a:r>
              <a:rPr lang="en-US" dirty="0"/>
              <a:t>Send/schedule follow-ups</a:t>
            </a:r>
          </a:p>
        </p:txBody>
      </p:sp>
      <p:sp>
        <p:nvSpPr>
          <p:cNvPr id="5" name="Text Placeholder 4">
            <a:extLst>
              <a:ext uri="{FF2B5EF4-FFF2-40B4-BE49-F238E27FC236}">
                <a16:creationId xmlns:a16="http://schemas.microsoft.com/office/drawing/2014/main" id="{6463BC94-7137-47E1-A210-AE2616087CD0}"/>
              </a:ext>
            </a:extLst>
          </p:cNvPr>
          <p:cNvSpPr>
            <a:spLocks noGrp="1"/>
          </p:cNvSpPr>
          <p:nvPr>
            <p:ph type="body" sz="quarter" idx="14"/>
          </p:nvPr>
        </p:nvSpPr>
        <p:spPr/>
        <p:txBody>
          <a:bodyPr/>
          <a:lstStyle/>
          <a:p>
            <a:r>
              <a:rPr lang="en-US" dirty="0"/>
              <a:t>“The biz dev engine”</a:t>
            </a:r>
            <a:endParaRPr lang="en-GB" dirty="0"/>
          </a:p>
        </p:txBody>
      </p:sp>
      <p:sp>
        <p:nvSpPr>
          <p:cNvPr id="8" name="Slide Number Placeholder 7">
            <a:extLst>
              <a:ext uri="{FF2B5EF4-FFF2-40B4-BE49-F238E27FC236}">
                <a16:creationId xmlns:a16="http://schemas.microsoft.com/office/drawing/2014/main" id="{238AFF32-FB03-4167-AFB9-B677A7ACCECC}"/>
              </a:ext>
            </a:extLst>
          </p:cNvPr>
          <p:cNvSpPr>
            <a:spLocks noGrp="1"/>
          </p:cNvSpPr>
          <p:nvPr>
            <p:ph type="sldNum" sz="quarter" idx="10"/>
          </p:nvPr>
        </p:nvSpPr>
        <p:spPr/>
        <p:txBody>
          <a:bodyPr/>
          <a:lstStyle/>
          <a:p>
            <a:fld id="{4034BEE3-566C-4068-A777-C3A4762E861B}" type="slidenum">
              <a:rPr lang="en-GB" smtClean="0"/>
              <a:pPr/>
              <a:t>14</a:t>
            </a:fld>
            <a:endParaRPr lang="en-GB" dirty="0"/>
          </a:p>
        </p:txBody>
      </p:sp>
      <p:sp>
        <p:nvSpPr>
          <p:cNvPr id="11" name="Content Placeholder 9">
            <a:extLst>
              <a:ext uri="{FF2B5EF4-FFF2-40B4-BE49-F238E27FC236}">
                <a16:creationId xmlns:a16="http://schemas.microsoft.com/office/drawing/2014/main" id="{5CD7CF53-DCDE-4C48-87E9-447EC5EBE081}"/>
              </a:ext>
            </a:extLst>
          </p:cNvPr>
          <p:cNvSpPr txBox="1">
            <a:spLocks/>
          </p:cNvSpPr>
          <p:nvPr/>
        </p:nvSpPr>
        <p:spPr>
          <a:xfrm>
            <a:off x="8236197" y="1668437"/>
            <a:ext cx="2839126" cy="3784712"/>
          </a:xfrm>
          <a:prstGeom prst="rect">
            <a:avLst/>
          </a:prstGeom>
          <a:ln w="12700">
            <a:noFill/>
          </a:ln>
          <a:extLst>
            <a:ext uri="{91240B29-F687-4F45-9708-019B960494DF}">
              <a14:hiddenLine xmlns:a14="http://schemas.microsoft.com/office/drawing/2010/main" w="0">
                <a:solidFill>
                  <a:srgbClr val="FFFFFF"/>
                </a:solidFill>
              </a14:hiddenLine>
            </a:ext>
          </a:extLst>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Potential Tasks</a:t>
            </a:r>
          </a:p>
          <a:p>
            <a:pPr marL="285750" indent="-285750">
              <a:spcBef>
                <a:spcPts val="600"/>
              </a:spcBef>
              <a:buFont typeface="Arial" panose="020B0604020202020204" pitchFamily="34" charset="0"/>
              <a:buChar char="•"/>
            </a:pPr>
            <a:r>
              <a:rPr lang="en-US" dirty="0"/>
              <a:t>Pricing &amp; rate card</a:t>
            </a:r>
          </a:p>
          <a:p>
            <a:pPr marL="285750" indent="-285750">
              <a:spcBef>
                <a:spcPts val="600"/>
              </a:spcBef>
              <a:buFont typeface="Arial" panose="020B0604020202020204" pitchFamily="34" charset="0"/>
              <a:buChar char="•"/>
            </a:pPr>
            <a:r>
              <a:rPr lang="en-US" dirty="0"/>
              <a:t>Proposals</a:t>
            </a:r>
          </a:p>
          <a:p>
            <a:pPr marL="285750" indent="-285750">
              <a:spcBef>
                <a:spcPts val="600"/>
              </a:spcBef>
              <a:buFont typeface="Arial" panose="020B0604020202020204" pitchFamily="34" charset="0"/>
              <a:buChar char="•"/>
            </a:pPr>
            <a:r>
              <a:rPr lang="en-US" dirty="0"/>
              <a:t>Update &amp; maintain salesforce.com opportunities</a:t>
            </a:r>
          </a:p>
          <a:p>
            <a:pPr marL="285750" indent="-285750">
              <a:spcBef>
                <a:spcPts val="600"/>
              </a:spcBef>
              <a:buFont typeface="Arial" panose="020B0604020202020204" pitchFamily="34" charset="0"/>
              <a:buChar char="•"/>
            </a:pPr>
            <a:r>
              <a:rPr lang="en-US" dirty="0"/>
              <a:t>Additional administrative tasks</a:t>
            </a:r>
          </a:p>
        </p:txBody>
      </p:sp>
      <p:sp>
        <p:nvSpPr>
          <p:cNvPr id="13" name="TextBox 12">
            <a:extLst>
              <a:ext uri="{FF2B5EF4-FFF2-40B4-BE49-F238E27FC236}">
                <a16:creationId xmlns:a16="http://schemas.microsoft.com/office/drawing/2014/main" id="{2E52266E-C9A3-4C89-A171-C45FAE3527EB}"/>
              </a:ext>
            </a:extLst>
          </p:cNvPr>
          <p:cNvSpPr txBox="1"/>
          <p:nvPr/>
        </p:nvSpPr>
        <p:spPr>
          <a:xfrm>
            <a:off x="8141846" y="3613042"/>
            <a:ext cx="2945253" cy="1785104"/>
          </a:xfrm>
          <a:prstGeom prst="rect">
            <a:avLst/>
          </a:prstGeom>
          <a:solidFill>
            <a:schemeClr val="tx1"/>
          </a:solidFill>
        </p:spPr>
        <p:txBody>
          <a:bodyPr wrap="square" lIns="91440" tIns="91440" rIns="91440" bIns="91440" rtlCol="0">
            <a:spAutoFit/>
          </a:bodyPr>
          <a:lstStyle/>
          <a:p>
            <a:pPr marL="0" marR="0" lvl="0" indent="0"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n-ea"/>
                <a:cs typeface="+mn-cs"/>
              </a:rPr>
              <a:t>Lead Gen Team will be measured on following KPIs…</a:t>
            </a:r>
            <a:endParaRPr kumimoji="0" lang="en-US" sz="1400" b="0" i="0" u="none" strike="noStrike" kern="1200" cap="none" spc="0" normalizeH="0" baseline="0" noProof="0" dirty="0">
              <a:ln>
                <a:noFill/>
              </a:ln>
              <a:solidFill>
                <a:schemeClr val="bg1"/>
              </a:solidFill>
              <a:effectLst/>
              <a:uLnTx/>
              <a:uFillTx/>
              <a:latin typeface="Arial"/>
              <a:ea typeface="+mn-ea"/>
              <a:cs typeface="+mn-cs"/>
            </a:endParaRPr>
          </a:p>
          <a:p>
            <a:pPr marL="11430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Arial"/>
              <a:ea typeface="+mn-ea"/>
              <a:cs typeface="+mn-cs"/>
            </a:endParaRP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Meetings per week</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Emails/Calls per week</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 Bookings per year</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Email open rate</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Email response rate</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Click Rate (if applicable)</a:t>
            </a:r>
          </a:p>
        </p:txBody>
      </p:sp>
      <p:pic>
        <p:nvPicPr>
          <p:cNvPr id="1026" name="Picture 2" descr="2019 International Engine of the Year Award Winners - The Car Guide">
            <a:extLst>
              <a:ext uri="{FF2B5EF4-FFF2-40B4-BE49-F238E27FC236}">
                <a16:creationId xmlns:a16="http://schemas.microsoft.com/office/drawing/2014/main" id="{46CC63B9-7D2C-49B4-8A29-6001D331A1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23" r="15123"/>
          <a:stretch/>
        </p:blipFill>
        <p:spPr bwMode="auto">
          <a:xfrm>
            <a:off x="745841" y="1987304"/>
            <a:ext cx="3806670" cy="341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7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10A2D57-BAF8-4D0D-B177-2337D4FB0BE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709" imgH="707" progId="TCLayout.ActiveDocument.1">
                  <p:embed/>
                </p:oleObj>
              </mc:Choice>
              <mc:Fallback>
                <p:oleObj name="think-cell Slide" r:id="rId3" imgW="709" imgH="707" progId="TCLayout.ActiveDocument.1">
                  <p:embed/>
                  <p:pic>
                    <p:nvPicPr>
                      <p:cNvPr id="8" name="Object 7" hidden="1">
                        <a:extLst>
                          <a:ext uri="{FF2B5EF4-FFF2-40B4-BE49-F238E27FC236}">
                            <a16:creationId xmlns:a16="http://schemas.microsoft.com/office/drawing/2014/main" id="{310A2D57-BAF8-4D0D-B177-2337D4FB0B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F618A15-5D7D-4B45-BD34-10D7F4E2083A}"/>
              </a:ext>
            </a:extLst>
          </p:cNvPr>
          <p:cNvSpPr>
            <a:spLocks noGrp="1"/>
          </p:cNvSpPr>
          <p:nvPr>
            <p:ph type="title"/>
          </p:nvPr>
        </p:nvSpPr>
        <p:spPr/>
        <p:txBody>
          <a:bodyPr vert="horz"/>
          <a:lstStyle/>
          <a:p>
            <a:r>
              <a:rPr lang="en-US" dirty="0"/>
              <a:t>Sales Transformation requires a paradigm shift</a:t>
            </a:r>
          </a:p>
        </p:txBody>
      </p:sp>
      <p:sp>
        <p:nvSpPr>
          <p:cNvPr id="3" name="Slide Number Placeholder 2">
            <a:extLst>
              <a:ext uri="{FF2B5EF4-FFF2-40B4-BE49-F238E27FC236}">
                <a16:creationId xmlns:a16="http://schemas.microsoft.com/office/drawing/2014/main" id="{ECAB7BA0-1709-42EF-A90D-1626754C74B2}"/>
              </a:ext>
            </a:extLst>
          </p:cNvPr>
          <p:cNvSpPr>
            <a:spLocks noGrp="1"/>
          </p:cNvSpPr>
          <p:nvPr>
            <p:ph type="sldNum" sz="quarter" idx="10"/>
          </p:nvPr>
        </p:nvSpPr>
        <p:spPr/>
        <p:txBody>
          <a:bodyPr/>
          <a:lstStyle/>
          <a:p>
            <a:fld id="{4034BEE3-566C-4068-A777-C3A4762E861B}" type="slidenum">
              <a:rPr lang="en-GB" smtClean="0"/>
              <a:pPr/>
              <a:t>15</a:t>
            </a:fld>
            <a:endParaRPr lang="en-GB" dirty="0"/>
          </a:p>
        </p:txBody>
      </p:sp>
      <p:sp>
        <p:nvSpPr>
          <p:cNvPr id="7" name="Text Placeholder 6">
            <a:extLst>
              <a:ext uri="{FF2B5EF4-FFF2-40B4-BE49-F238E27FC236}">
                <a16:creationId xmlns:a16="http://schemas.microsoft.com/office/drawing/2014/main" id="{2D0CACAF-D471-41EC-B6B8-67FF96F822DA}"/>
              </a:ext>
            </a:extLst>
          </p:cNvPr>
          <p:cNvSpPr>
            <a:spLocks noGrp="1"/>
          </p:cNvSpPr>
          <p:nvPr>
            <p:ph sz="quarter" idx="12"/>
          </p:nvPr>
        </p:nvSpPr>
        <p:spPr>
          <a:xfrm>
            <a:off x="1274785" y="1471189"/>
            <a:ext cx="1705350" cy="534436"/>
          </a:xfrm>
        </p:spPr>
        <p:txBody>
          <a:bodyPr/>
          <a:lstStyle/>
          <a:p>
            <a:r>
              <a:rPr lang="en-US" sz="2400" b="1" dirty="0"/>
              <a:t>FROM …</a:t>
            </a:r>
          </a:p>
        </p:txBody>
      </p:sp>
      <p:sp>
        <p:nvSpPr>
          <p:cNvPr id="6" name="Content Placeholder 5">
            <a:extLst>
              <a:ext uri="{FF2B5EF4-FFF2-40B4-BE49-F238E27FC236}">
                <a16:creationId xmlns:a16="http://schemas.microsoft.com/office/drawing/2014/main" id="{71D5FA6F-76E3-47A1-B657-9A7560A2E187}"/>
              </a:ext>
            </a:extLst>
          </p:cNvPr>
          <p:cNvSpPr>
            <a:spLocks noGrp="1"/>
          </p:cNvSpPr>
          <p:nvPr>
            <p:ph sz="quarter" idx="13"/>
          </p:nvPr>
        </p:nvSpPr>
        <p:spPr>
          <a:xfrm>
            <a:off x="7070149" y="3926155"/>
            <a:ext cx="952137" cy="497029"/>
          </a:xfrm>
        </p:spPr>
        <p:txBody>
          <a:bodyPr/>
          <a:lstStyle/>
          <a:p>
            <a:r>
              <a:rPr lang="en-US" sz="2400" b="1" dirty="0"/>
              <a:t>TO …</a:t>
            </a:r>
          </a:p>
        </p:txBody>
      </p:sp>
      <p:sp>
        <p:nvSpPr>
          <p:cNvPr id="5" name="Text Placeholder 4">
            <a:extLst>
              <a:ext uri="{FF2B5EF4-FFF2-40B4-BE49-F238E27FC236}">
                <a16:creationId xmlns:a16="http://schemas.microsoft.com/office/drawing/2014/main" id="{C3EFB734-F39C-4792-9F63-3196B1016C7F}"/>
              </a:ext>
            </a:extLst>
          </p:cNvPr>
          <p:cNvSpPr>
            <a:spLocks noGrp="1"/>
          </p:cNvSpPr>
          <p:nvPr>
            <p:ph type="body" sz="quarter" idx="14"/>
          </p:nvPr>
        </p:nvSpPr>
        <p:spPr>
          <a:xfrm>
            <a:off x="359999" y="846809"/>
            <a:ext cx="11374924" cy="396000"/>
          </a:xfrm>
        </p:spPr>
        <p:txBody>
          <a:bodyPr/>
          <a:lstStyle/>
          <a:p>
            <a:r>
              <a:rPr lang="en-US" dirty="0"/>
              <a:t>Impact of time spent on sales</a:t>
            </a:r>
          </a:p>
        </p:txBody>
      </p:sp>
      <p:graphicFrame>
        <p:nvGraphicFramePr>
          <p:cNvPr id="12" name="Chart 11">
            <a:extLst>
              <a:ext uri="{FF2B5EF4-FFF2-40B4-BE49-F238E27FC236}">
                <a16:creationId xmlns:a16="http://schemas.microsoft.com/office/drawing/2014/main" id="{643C73BB-484B-457E-B1D1-713663E780F7}"/>
              </a:ext>
            </a:extLst>
          </p:cNvPr>
          <p:cNvGraphicFramePr/>
          <p:nvPr/>
        </p:nvGraphicFramePr>
        <p:xfrm>
          <a:off x="1221276" y="1825391"/>
          <a:ext cx="4872087" cy="41147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F294E580-C89D-4C80-B553-CAE7871A1790}"/>
              </a:ext>
            </a:extLst>
          </p:cNvPr>
          <p:cNvGraphicFramePr/>
          <p:nvPr/>
        </p:nvGraphicFramePr>
        <p:xfrm>
          <a:off x="6327543" y="485487"/>
          <a:ext cx="3098156" cy="33285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63DCCDAE-0259-456F-9A18-C1E384B484AB}"/>
              </a:ext>
            </a:extLst>
          </p:cNvPr>
          <p:cNvGraphicFramePr/>
          <p:nvPr/>
        </p:nvGraphicFramePr>
        <p:xfrm>
          <a:off x="8782104" y="2747449"/>
          <a:ext cx="3098156" cy="3328533"/>
        </p:xfrm>
        <a:graphic>
          <a:graphicData uri="http://schemas.openxmlformats.org/drawingml/2006/chart">
            <c:chart xmlns:c="http://schemas.openxmlformats.org/drawingml/2006/chart" xmlns:r="http://schemas.openxmlformats.org/officeDocument/2006/relationships" r:id="rId7"/>
          </a:graphicData>
        </a:graphic>
      </p:graphicFrame>
      <p:pic>
        <p:nvPicPr>
          <p:cNvPr id="19" name="Graphic 18">
            <a:extLst>
              <a:ext uri="{FF2B5EF4-FFF2-40B4-BE49-F238E27FC236}">
                <a16:creationId xmlns:a16="http://schemas.microsoft.com/office/drawing/2014/main" id="{7D8D363F-134B-4577-9EC6-32D25AC14D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9169" y="3507055"/>
            <a:ext cx="876300" cy="838200"/>
          </a:xfrm>
          <a:prstGeom prst="rect">
            <a:avLst/>
          </a:prstGeom>
        </p:spPr>
      </p:pic>
      <p:pic>
        <p:nvPicPr>
          <p:cNvPr id="21" name="Graphic 20">
            <a:extLst>
              <a:ext uri="{FF2B5EF4-FFF2-40B4-BE49-F238E27FC236}">
                <a16:creationId xmlns:a16="http://schemas.microsoft.com/office/drawing/2014/main" id="{F49D9EDE-321D-496B-A0CA-064FE341BD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8471" y="1825391"/>
            <a:ext cx="876300" cy="838200"/>
          </a:xfrm>
          <a:prstGeom prst="rect">
            <a:avLst/>
          </a:prstGeom>
        </p:spPr>
      </p:pic>
      <p:pic>
        <p:nvPicPr>
          <p:cNvPr id="23" name="Graphic 22">
            <a:extLst>
              <a:ext uri="{FF2B5EF4-FFF2-40B4-BE49-F238E27FC236}">
                <a16:creationId xmlns:a16="http://schemas.microsoft.com/office/drawing/2014/main" id="{863891F1-1A4E-4AD9-A75E-79600B4C92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93032" y="4092142"/>
            <a:ext cx="876300" cy="876300"/>
          </a:xfrm>
          <a:prstGeom prst="rect">
            <a:avLst/>
          </a:prstGeom>
        </p:spPr>
      </p:pic>
      <p:sp>
        <p:nvSpPr>
          <p:cNvPr id="24" name="Arrow: Right 23">
            <a:extLst>
              <a:ext uri="{FF2B5EF4-FFF2-40B4-BE49-F238E27FC236}">
                <a16:creationId xmlns:a16="http://schemas.microsoft.com/office/drawing/2014/main" id="{33658DFD-3195-4367-969D-E2E68442C8A8}"/>
              </a:ext>
            </a:extLst>
          </p:cNvPr>
          <p:cNvSpPr/>
          <p:nvPr/>
        </p:nvSpPr>
        <p:spPr>
          <a:xfrm>
            <a:off x="4870424" y="2973878"/>
            <a:ext cx="2003368" cy="114300"/>
          </a:xfrm>
          <a:prstGeom prst="rightArrow">
            <a:avLst/>
          </a:prstGeom>
          <a:solidFill>
            <a:schemeClr val="accent2">
              <a:lumMod val="50000"/>
            </a:schemeClr>
          </a:solidFill>
        </p:spPr>
        <p:txBody>
          <a:bodyPr rtlCol="0" anchor="ctr"/>
          <a:lstStyle/>
          <a:p>
            <a:pPr algn="ctr"/>
            <a:endParaRPr lang="en-US" dirty="0"/>
          </a:p>
        </p:txBody>
      </p:sp>
    </p:spTree>
    <p:extLst>
      <p:ext uri="{BB962C8B-B14F-4D97-AF65-F5344CB8AC3E}">
        <p14:creationId xmlns:p14="http://schemas.microsoft.com/office/powerpoint/2010/main" val="390068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AE22B-7A37-4932-9D89-A5EBA6A36C98}"/>
              </a:ext>
            </a:extLst>
          </p:cNvPr>
          <p:cNvSpPr>
            <a:spLocks noGrp="1"/>
          </p:cNvSpPr>
          <p:nvPr>
            <p:ph type="title"/>
          </p:nvPr>
        </p:nvSpPr>
        <p:spPr/>
        <p:txBody>
          <a:bodyPr/>
          <a:lstStyle/>
          <a:p>
            <a:r>
              <a:rPr lang="en-US" dirty="0"/>
              <a:t>CCG Sales Transformation Framework</a:t>
            </a:r>
          </a:p>
        </p:txBody>
      </p:sp>
      <p:sp>
        <p:nvSpPr>
          <p:cNvPr id="3" name="Slide Number Placeholder 2">
            <a:extLst>
              <a:ext uri="{FF2B5EF4-FFF2-40B4-BE49-F238E27FC236}">
                <a16:creationId xmlns:a16="http://schemas.microsoft.com/office/drawing/2014/main" id="{9F79F5AD-E3A9-4D1F-8DA5-3919577DF31B}"/>
              </a:ext>
            </a:extLst>
          </p:cNvPr>
          <p:cNvSpPr>
            <a:spLocks noGrp="1"/>
          </p:cNvSpPr>
          <p:nvPr>
            <p:ph type="sldNum" sz="quarter" idx="10"/>
          </p:nvPr>
        </p:nvSpPr>
        <p:spPr/>
        <p:txBody>
          <a:bodyPr/>
          <a:lstStyle/>
          <a:p>
            <a:fld id="{4034BEE3-566C-4068-A777-C3A4762E861B}" type="slidenum">
              <a:rPr lang="en-GB" smtClean="0"/>
              <a:pPr/>
              <a:t>16</a:t>
            </a:fld>
            <a:endParaRPr lang="en-GB" dirty="0"/>
          </a:p>
        </p:txBody>
      </p:sp>
      <p:sp>
        <p:nvSpPr>
          <p:cNvPr id="34" name="Rectangle: Rounded Corners 33">
            <a:extLst>
              <a:ext uri="{FF2B5EF4-FFF2-40B4-BE49-F238E27FC236}">
                <a16:creationId xmlns:a16="http://schemas.microsoft.com/office/drawing/2014/main" id="{B85C02B5-A2EF-4518-958C-53B72A115D94}"/>
              </a:ext>
            </a:extLst>
          </p:cNvPr>
          <p:cNvSpPr/>
          <p:nvPr/>
        </p:nvSpPr>
        <p:spPr>
          <a:xfrm>
            <a:off x="892098" y="1090238"/>
            <a:ext cx="10355765" cy="43861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Assess</a:t>
            </a:r>
          </a:p>
        </p:txBody>
      </p:sp>
      <p:sp>
        <p:nvSpPr>
          <p:cNvPr id="35" name="Rectangle: Rounded Corners 34">
            <a:extLst>
              <a:ext uri="{FF2B5EF4-FFF2-40B4-BE49-F238E27FC236}">
                <a16:creationId xmlns:a16="http://schemas.microsoft.com/office/drawing/2014/main" id="{E1FB861E-078B-4EF1-A85C-4A0A8D27F39A}"/>
              </a:ext>
            </a:extLst>
          </p:cNvPr>
          <p:cNvSpPr/>
          <p:nvPr/>
        </p:nvSpPr>
        <p:spPr>
          <a:xfrm>
            <a:off x="892098" y="1636343"/>
            <a:ext cx="2490439" cy="4386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Marketing</a:t>
            </a:r>
          </a:p>
        </p:txBody>
      </p:sp>
      <p:sp>
        <p:nvSpPr>
          <p:cNvPr id="36" name="Rectangle: Rounded Corners 35">
            <a:extLst>
              <a:ext uri="{FF2B5EF4-FFF2-40B4-BE49-F238E27FC236}">
                <a16:creationId xmlns:a16="http://schemas.microsoft.com/office/drawing/2014/main" id="{F8FC9DCB-38DC-4E29-A178-2794005E3DE5}"/>
              </a:ext>
            </a:extLst>
          </p:cNvPr>
          <p:cNvSpPr/>
          <p:nvPr/>
        </p:nvSpPr>
        <p:spPr>
          <a:xfrm>
            <a:off x="3513873" y="1636342"/>
            <a:ext cx="2490439" cy="4386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Finance</a:t>
            </a:r>
          </a:p>
        </p:txBody>
      </p:sp>
      <p:sp>
        <p:nvSpPr>
          <p:cNvPr id="37" name="Rectangle: Rounded Corners 36">
            <a:extLst>
              <a:ext uri="{FF2B5EF4-FFF2-40B4-BE49-F238E27FC236}">
                <a16:creationId xmlns:a16="http://schemas.microsoft.com/office/drawing/2014/main" id="{EF09BEFF-8DDE-4E55-9870-B5E310028B58}"/>
              </a:ext>
            </a:extLst>
          </p:cNvPr>
          <p:cNvSpPr/>
          <p:nvPr/>
        </p:nvSpPr>
        <p:spPr>
          <a:xfrm>
            <a:off x="6135648" y="1636343"/>
            <a:ext cx="2490439" cy="4386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Product</a:t>
            </a:r>
          </a:p>
        </p:txBody>
      </p:sp>
      <p:sp>
        <p:nvSpPr>
          <p:cNvPr id="38" name="Rectangle: Rounded Corners 37">
            <a:extLst>
              <a:ext uri="{FF2B5EF4-FFF2-40B4-BE49-F238E27FC236}">
                <a16:creationId xmlns:a16="http://schemas.microsoft.com/office/drawing/2014/main" id="{FECA9112-ECD6-41CF-AA4A-D6D45EB67BA4}"/>
              </a:ext>
            </a:extLst>
          </p:cNvPr>
          <p:cNvSpPr/>
          <p:nvPr/>
        </p:nvSpPr>
        <p:spPr>
          <a:xfrm>
            <a:off x="8757424" y="1636342"/>
            <a:ext cx="2490439" cy="4386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Client Success</a:t>
            </a:r>
          </a:p>
        </p:txBody>
      </p:sp>
      <p:sp>
        <p:nvSpPr>
          <p:cNvPr id="39" name="Rectangle: Rounded Corners 38">
            <a:extLst>
              <a:ext uri="{FF2B5EF4-FFF2-40B4-BE49-F238E27FC236}">
                <a16:creationId xmlns:a16="http://schemas.microsoft.com/office/drawing/2014/main" id="{A8B18F95-E083-496E-A0B4-1FD6C8CAC04D}"/>
              </a:ext>
            </a:extLst>
          </p:cNvPr>
          <p:cNvSpPr/>
          <p:nvPr/>
        </p:nvSpPr>
        <p:spPr>
          <a:xfrm>
            <a:off x="918117" y="2182445"/>
            <a:ext cx="10355765" cy="2036707"/>
          </a:xfrm>
          <a:prstGeom prst="roundRect">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Sales Organization</a:t>
            </a:r>
          </a:p>
        </p:txBody>
      </p:sp>
      <p:sp>
        <p:nvSpPr>
          <p:cNvPr id="40" name="Rectangle: Rounded Corners 39">
            <a:extLst>
              <a:ext uri="{FF2B5EF4-FFF2-40B4-BE49-F238E27FC236}">
                <a16:creationId xmlns:a16="http://schemas.microsoft.com/office/drawing/2014/main" id="{DC7CD26E-E85A-4E5B-9EE6-A33BC91777C4}"/>
              </a:ext>
            </a:extLst>
          </p:cNvPr>
          <p:cNvSpPr/>
          <p:nvPr/>
        </p:nvSpPr>
        <p:spPr>
          <a:xfrm>
            <a:off x="918117" y="4321100"/>
            <a:ext cx="10355765" cy="438615"/>
          </a:xfrm>
          <a:prstGeom prst="roundRect">
            <a:avLst/>
          </a:prstGeom>
          <a:solidFill>
            <a:srgbClr val="3B8CAE">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People</a:t>
            </a:r>
          </a:p>
        </p:txBody>
      </p:sp>
      <p:sp>
        <p:nvSpPr>
          <p:cNvPr id="41" name="Rectangle: Rounded Corners 40">
            <a:extLst>
              <a:ext uri="{FF2B5EF4-FFF2-40B4-BE49-F238E27FC236}">
                <a16:creationId xmlns:a16="http://schemas.microsoft.com/office/drawing/2014/main" id="{081BE097-D5BD-4310-8730-23FA7B661988}"/>
              </a:ext>
            </a:extLst>
          </p:cNvPr>
          <p:cNvSpPr/>
          <p:nvPr/>
        </p:nvSpPr>
        <p:spPr>
          <a:xfrm>
            <a:off x="918116" y="4861662"/>
            <a:ext cx="10355765" cy="438615"/>
          </a:xfrm>
          <a:prstGeom prst="roundRect">
            <a:avLst/>
          </a:prstGeom>
          <a:solidFill>
            <a:srgbClr val="3B8CAE">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Process</a:t>
            </a:r>
          </a:p>
        </p:txBody>
      </p:sp>
      <p:sp>
        <p:nvSpPr>
          <p:cNvPr id="42" name="Rectangle: Rounded Corners 41">
            <a:extLst>
              <a:ext uri="{FF2B5EF4-FFF2-40B4-BE49-F238E27FC236}">
                <a16:creationId xmlns:a16="http://schemas.microsoft.com/office/drawing/2014/main" id="{AE70B7E6-968F-4537-B2A3-30338C408A0F}"/>
              </a:ext>
            </a:extLst>
          </p:cNvPr>
          <p:cNvSpPr/>
          <p:nvPr/>
        </p:nvSpPr>
        <p:spPr>
          <a:xfrm>
            <a:off x="918116" y="5402224"/>
            <a:ext cx="10355765" cy="438615"/>
          </a:xfrm>
          <a:prstGeom prst="roundRect">
            <a:avLst/>
          </a:prstGeom>
          <a:solidFill>
            <a:srgbClr val="3B8CAE">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Technology</a:t>
            </a:r>
          </a:p>
        </p:txBody>
      </p:sp>
      <p:sp>
        <p:nvSpPr>
          <p:cNvPr id="43" name="Rectangle: Rounded Corners 42">
            <a:extLst>
              <a:ext uri="{FF2B5EF4-FFF2-40B4-BE49-F238E27FC236}">
                <a16:creationId xmlns:a16="http://schemas.microsoft.com/office/drawing/2014/main" id="{2A173BB9-8076-42B5-9A65-44EDD2EF22B6}"/>
              </a:ext>
            </a:extLst>
          </p:cNvPr>
          <p:cNvSpPr/>
          <p:nvPr/>
        </p:nvSpPr>
        <p:spPr>
          <a:xfrm>
            <a:off x="3071396" y="2652958"/>
            <a:ext cx="6057614" cy="4386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Sales Management</a:t>
            </a:r>
          </a:p>
        </p:txBody>
      </p:sp>
      <p:sp>
        <p:nvSpPr>
          <p:cNvPr id="44" name="Rectangle: Rounded Corners 43">
            <a:extLst>
              <a:ext uri="{FF2B5EF4-FFF2-40B4-BE49-F238E27FC236}">
                <a16:creationId xmlns:a16="http://schemas.microsoft.com/office/drawing/2014/main" id="{DA0E34B3-0EBD-458C-9F65-163FDC465149}"/>
              </a:ext>
            </a:extLst>
          </p:cNvPr>
          <p:cNvSpPr/>
          <p:nvPr/>
        </p:nvSpPr>
        <p:spPr>
          <a:xfrm>
            <a:off x="1141811" y="3235735"/>
            <a:ext cx="1988148" cy="618118"/>
          </a:xfrm>
          <a:prstGeom prst="round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 Lead </a:t>
            </a:r>
          </a:p>
          <a:p>
            <a:pPr algn="ctr"/>
            <a:r>
              <a:rPr lang="en-US" sz="1600" dirty="0"/>
              <a:t>Generation (SDRs)</a:t>
            </a:r>
          </a:p>
        </p:txBody>
      </p:sp>
      <p:sp>
        <p:nvSpPr>
          <p:cNvPr id="45" name="Rectangle: Rounded Corners 44">
            <a:extLst>
              <a:ext uri="{FF2B5EF4-FFF2-40B4-BE49-F238E27FC236}">
                <a16:creationId xmlns:a16="http://schemas.microsoft.com/office/drawing/2014/main" id="{B582B52E-F254-4ACC-8C88-DBD058FA7567}"/>
              </a:ext>
            </a:extLst>
          </p:cNvPr>
          <p:cNvSpPr/>
          <p:nvPr/>
        </p:nvSpPr>
        <p:spPr>
          <a:xfrm>
            <a:off x="3763586" y="3235734"/>
            <a:ext cx="1988148" cy="61811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 Outside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Sales</a:t>
            </a:r>
          </a:p>
        </p:txBody>
      </p:sp>
      <p:sp>
        <p:nvSpPr>
          <p:cNvPr id="46" name="Rectangle: Rounded Corners 45">
            <a:extLst>
              <a:ext uri="{FF2B5EF4-FFF2-40B4-BE49-F238E27FC236}">
                <a16:creationId xmlns:a16="http://schemas.microsoft.com/office/drawing/2014/main" id="{5287163F-B7D1-4DFB-828F-EBAB20493135}"/>
              </a:ext>
            </a:extLst>
          </p:cNvPr>
          <p:cNvSpPr/>
          <p:nvPr/>
        </p:nvSpPr>
        <p:spPr>
          <a:xfrm>
            <a:off x="6385361" y="3235735"/>
            <a:ext cx="1988148" cy="61811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3. Solutions Architects</a:t>
            </a:r>
          </a:p>
        </p:txBody>
      </p:sp>
      <p:sp>
        <p:nvSpPr>
          <p:cNvPr id="47" name="Rectangle: Rounded Corners 46">
            <a:extLst>
              <a:ext uri="{FF2B5EF4-FFF2-40B4-BE49-F238E27FC236}">
                <a16:creationId xmlns:a16="http://schemas.microsoft.com/office/drawing/2014/main" id="{B8A25501-C879-4330-89D5-12751086F17A}"/>
              </a:ext>
            </a:extLst>
          </p:cNvPr>
          <p:cNvSpPr/>
          <p:nvPr/>
        </p:nvSpPr>
        <p:spPr>
          <a:xfrm>
            <a:off x="9007137" y="3235734"/>
            <a:ext cx="1988148" cy="61811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4. Sales Ops &amp; Enablement</a:t>
            </a:r>
          </a:p>
        </p:txBody>
      </p:sp>
      <p:cxnSp>
        <p:nvCxnSpPr>
          <p:cNvPr id="48" name="Straight Arrow Connector 47">
            <a:extLst>
              <a:ext uri="{FF2B5EF4-FFF2-40B4-BE49-F238E27FC236}">
                <a16:creationId xmlns:a16="http://schemas.microsoft.com/office/drawing/2014/main" id="{2E9A5D5A-3DA0-4244-B9D6-13108397CA9F}"/>
              </a:ext>
            </a:extLst>
          </p:cNvPr>
          <p:cNvCxnSpPr>
            <a:stCxn id="35" idx="2"/>
            <a:endCxn id="44" idx="0"/>
          </p:cNvCxnSpPr>
          <p:nvPr/>
        </p:nvCxnSpPr>
        <p:spPr>
          <a:xfrm flipH="1">
            <a:off x="2135885" y="2074958"/>
            <a:ext cx="1433" cy="116077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98846BA-C576-44DD-9C81-6E4816053BBB}"/>
              </a:ext>
            </a:extLst>
          </p:cNvPr>
          <p:cNvSpPr txBox="1"/>
          <p:nvPr/>
        </p:nvSpPr>
        <p:spPr>
          <a:xfrm flipH="1">
            <a:off x="1093042" y="3856495"/>
            <a:ext cx="20856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“The Biz Dev Engine”</a:t>
            </a:r>
          </a:p>
        </p:txBody>
      </p:sp>
      <p:cxnSp>
        <p:nvCxnSpPr>
          <p:cNvPr id="50" name="Straight Arrow Connector 49">
            <a:extLst>
              <a:ext uri="{FF2B5EF4-FFF2-40B4-BE49-F238E27FC236}">
                <a16:creationId xmlns:a16="http://schemas.microsoft.com/office/drawing/2014/main" id="{92397F2A-808F-4923-ABD8-47026C14978E}"/>
              </a:ext>
            </a:extLst>
          </p:cNvPr>
          <p:cNvCxnSpPr>
            <a:stCxn id="44" idx="3"/>
            <a:endCxn id="45" idx="1"/>
          </p:cNvCxnSpPr>
          <p:nvPr/>
        </p:nvCxnSpPr>
        <p:spPr>
          <a:xfrm flipV="1">
            <a:off x="3129959" y="3544793"/>
            <a:ext cx="633627" cy="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1" name="Star: 5 Points 50">
            <a:extLst>
              <a:ext uri="{FF2B5EF4-FFF2-40B4-BE49-F238E27FC236}">
                <a16:creationId xmlns:a16="http://schemas.microsoft.com/office/drawing/2014/main" id="{7761D0DA-0CD5-46BA-BE57-16DBEAE8D745}"/>
              </a:ext>
            </a:extLst>
          </p:cNvPr>
          <p:cNvSpPr/>
          <p:nvPr/>
        </p:nvSpPr>
        <p:spPr>
          <a:xfrm>
            <a:off x="962553" y="3026602"/>
            <a:ext cx="358515" cy="338554"/>
          </a:xfrm>
          <a:prstGeom prst="star5">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BF0CB98-DA7D-4FF6-8467-493AB6EDBFFB}"/>
              </a:ext>
            </a:extLst>
          </p:cNvPr>
          <p:cNvSpPr txBox="1"/>
          <p:nvPr/>
        </p:nvSpPr>
        <p:spPr>
          <a:xfrm flipH="1">
            <a:off x="1476885" y="2407922"/>
            <a:ext cx="574110" cy="276999"/>
          </a:xfrm>
          <a:prstGeom prst="rect">
            <a:avLst/>
          </a:prstGeom>
          <a:solidFill>
            <a:srgbClr val="20CFF5">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MQLs</a:t>
            </a:r>
          </a:p>
        </p:txBody>
      </p:sp>
      <p:sp>
        <p:nvSpPr>
          <p:cNvPr id="53" name="TextBox 52">
            <a:extLst>
              <a:ext uri="{FF2B5EF4-FFF2-40B4-BE49-F238E27FC236}">
                <a16:creationId xmlns:a16="http://schemas.microsoft.com/office/drawing/2014/main" id="{7739C1EA-0FC5-4B48-991A-5976BA58AE34}"/>
              </a:ext>
            </a:extLst>
          </p:cNvPr>
          <p:cNvSpPr txBox="1"/>
          <p:nvPr/>
        </p:nvSpPr>
        <p:spPr>
          <a:xfrm flipH="1">
            <a:off x="3170863" y="3200798"/>
            <a:ext cx="551818" cy="276999"/>
          </a:xfrm>
          <a:prstGeom prst="rect">
            <a:avLst/>
          </a:prstGeom>
          <a:solidFill>
            <a:srgbClr val="20CFF5">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SQLs</a:t>
            </a:r>
          </a:p>
        </p:txBody>
      </p:sp>
    </p:spTree>
    <p:extLst>
      <p:ext uri="{BB962C8B-B14F-4D97-AF65-F5344CB8AC3E}">
        <p14:creationId xmlns:p14="http://schemas.microsoft.com/office/powerpoint/2010/main" val="166515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78E63F-BD27-4E34-8B2A-30F35CA2C5E9}"/>
              </a:ext>
            </a:extLst>
          </p:cNvPr>
          <p:cNvSpPr>
            <a:spLocks noGrp="1"/>
          </p:cNvSpPr>
          <p:nvPr>
            <p:ph type="body" sz="quarter" idx="15"/>
          </p:nvPr>
        </p:nvSpPr>
        <p:spPr/>
        <p:txBody>
          <a:bodyPr/>
          <a:lstStyle/>
          <a:p>
            <a:r>
              <a:rPr lang="en-US" dirty="0"/>
              <a:t>Next Steps</a:t>
            </a:r>
          </a:p>
        </p:txBody>
      </p:sp>
      <p:sp>
        <p:nvSpPr>
          <p:cNvPr id="3" name="Text Placeholder 2">
            <a:extLst>
              <a:ext uri="{FF2B5EF4-FFF2-40B4-BE49-F238E27FC236}">
                <a16:creationId xmlns:a16="http://schemas.microsoft.com/office/drawing/2014/main" id="{17014A04-EF14-4472-B564-5944DC0D0441}"/>
              </a:ext>
            </a:extLst>
          </p:cNvPr>
          <p:cNvSpPr>
            <a:spLocks noGrp="1"/>
          </p:cNvSpPr>
          <p:nvPr>
            <p:ph type="body" sz="quarter" idx="16"/>
          </p:nvPr>
        </p:nvSpPr>
        <p:spPr/>
        <p:txBody>
          <a:bodyPr>
            <a:normAutofit fontScale="92500" lnSpcReduction="10000"/>
          </a:bodyPr>
          <a:lstStyle/>
          <a:p>
            <a:r>
              <a:rPr lang="en-US" dirty="0"/>
              <a:t>3</a:t>
            </a:r>
          </a:p>
        </p:txBody>
      </p:sp>
    </p:spTree>
    <p:extLst>
      <p:ext uri="{BB962C8B-B14F-4D97-AF65-F5344CB8AC3E}">
        <p14:creationId xmlns:p14="http://schemas.microsoft.com/office/powerpoint/2010/main" val="423596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6B1B62B-6316-4695-BA94-3856D6EAD5A7}"/>
              </a:ext>
            </a:extLst>
          </p:cNvPr>
          <p:cNvSpPr>
            <a:spLocks noGrp="1"/>
          </p:cNvSpPr>
          <p:nvPr>
            <p:ph type="body" sz="quarter" idx="15"/>
          </p:nvPr>
        </p:nvSpPr>
        <p:spPr/>
        <p:txBody>
          <a:bodyPr/>
          <a:lstStyle/>
          <a:p>
            <a:r>
              <a:rPr lang="en-US" sz="4400" dirty="0"/>
              <a:t>Thank you</a:t>
            </a:r>
          </a:p>
          <a:p>
            <a:endParaRPr lang="en-US" sz="1400" dirty="0"/>
          </a:p>
          <a:p>
            <a:r>
              <a:rPr lang="en-US" sz="1400" b="1" dirty="0"/>
              <a:t>Fred Boutros</a:t>
            </a:r>
          </a:p>
          <a:p>
            <a:r>
              <a:rPr lang="en-US" sz="1400" dirty="0"/>
              <a:t>President &amp; Founder, CCG</a:t>
            </a:r>
          </a:p>
          <a:p>
            <a:r>
              <a:rPr lang="en-US" sz="1400" dirty="0"/>
              <a:t>Alfred.boutros@thinkcadence.com</a:t>
            </a:r>
          </a:p>
          <a:p>
            <a:endParaRPr lang="en-US" sz="1400" dirty="0"/>
          </a:p>
          <a:p>
            <a:r>
              <a:rPr lang="en-US" sz="1400" b="1" dirty="0"/>
              <a:t>Mike LaScola</a:t>
            </a:r>
          </a:p>
          <a:p>
            <a:r>
              <a:rPr lang="en-US" sz="1400" dirty="0"/>
              <a:t>SVP Sales Transformation, CCG</a:t>
            </a:r>
          </a:p>
          <a:p>
            <a:r>
              <a:rPr lang="en-US" sz="1400" dirty="0"/>
              <a:t>Mike.lascola@thinkcadence.com</a:t>
            </a:r>
          </a:p>
          <a:p>
            <a:endParaRPr lang="en-US" sz="1400" dirty="0"/>
          </a:p>
        </p:txBody>
      </p:sp>
      <p:sp>
        <p:nvSpPr>
          <p:cNvPr id="2" name="Slide Number Placeholder 1">
            <a:extLst>
              <a:ext uri="{FF2B5EF4-FFF2-40B4-BE49-F238E27FC236}">
                <a16:creationId xmlns:a16="http://schemas.microsoft.com/office/drawing/2014/main" id="{79E48B8B-3DD3-4298-8C42-47B3AA54EFA8}"/>
              </a:ext>
            </a:extLst>
          </p:cNvPr>
          <p:cNvSpPr>
            <a:spLocks noGrp="1"/>
          </p:cNvSpPr>
          <p:nvPr>
            <p:ph type="sldNum" sz="quarter" idx="4294967295"/>
          </p:nvPr>
        </p:nvSpPr>
        <p:spPr>
          <a:xfrm>
            <a:off x="11222038" y="6389688"/>
            <a:ext cx="969962" cy="196850"/>
          </a:xfrm>
        </p:spPr>
        <p:txBody>
          <a:bodyPr/>
          <a:lstStyle/>
          <a:p>
            <a:fld id="{4034BEE3-566C-4068-A777-C3A4762E861B}" type="slidenum">
              <a:rPr lang="en-GB" smtClean="0"/>
              <a:pPr/>
              <a:t>18</a:t>
            </a:fld>
            <a:endParaRPr lang="en-GB" dirty="0"/>
          </a:p>
        </p:txBody>
      </p:sp>
    </p:spTree>
    <p:extLst>
      <p:ext uri="{BB962C8B-B14F-4D97-AF65-F5344CB8AC3E}">
        <p14:creationId xmlns:p14="http://schemas.microsoft.com/office/powerpoint/2010/main" val="290052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8B7B44-E475-40B2-AE79-D6DBF808038C}"/>
              </a:ext>
            </a:extLst>
          </p:cNvPr>
          <p:cNvSpPr>
            <a:spLocks noGrp="1"/>
          </p:cNvSpPr>
          <p:nvPr>
            <p:ph type="body" sz="quarter" idx="15"/>
          </p:nvPr>
        </p:nvSpPr>
        <p:spPr/>
        <p:txBody>
          <a:bodyPr/>
          <a:lstStyle/>
          <a:p>
            <a:r>
              <a:rPr lang="en-US" dirty="0"/>
              <a:t>Lead Generation</a:t>
            </a:r>
          </a:p>
          <a:p>
            <a:r>
              <a:rPr lang="en-US" b="1" dirty="0"/>
              <a:t>Technology</a:t>
            </a:r>
          </a:p>
        </p:txBody>
      </p:sp>
    </p:spTree>
    <p:extLst>
      <p:ext uri="{BB962C8B-B14F-4D97-AF65-F5344CB8AC3E}">
        <p14:creationId xmlns:p14="http://schemas.microsoft.com/office/powerpoint/2010/main" val="352999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Agenda</a:t>
            </a:r>
          </a:p>
        </p:txBody>
      </p:sp>
      <p:sp>
        <p:nvSpPr>
          <p:cNvPr id="5" name="Text Placeholder 4"/>
          <p:cNvSpPr>
            <a:spLocks noGrp="1"/>
          </p:cNvSpPr>
          <p:nvPr>
            <p:ph type="body" sz="quarter" idx="14"/>
          </p:nvPr>
        </p:nvSpPr>
        <p:spPr>
          <a:xfrm>
            <a:off x="359488" y="1281019"/>
            <a:ext cx="11466000" cy="2366790"/>
          </a:xfrm>
        </p:spPr>
        <p:txBody>
          <a:bodyPr/>
          <a:lstStyle/>
          <a:p>
            <a:pPr marL="342900" indent="-342900">
              <a:buAutoNum type="arabicPeriod"/>
            </a:pPr>
            <a:r>
              <a:rPr lang="en-US" sz="2800" dirty="0"/>
              <a:t>Introductions</a:t>
            </a:r>
          </a:p>
          <a:p>
            <a:pPr marL="342900" indent="-342900">
              <a:buAutoNum type="arabicPeriod"/>
            </a:pPr>
            <a:r>
              <a:rPr lang="en-US" sz="2800" dirty="0"/>
              <a:t>Business Discussion</a:t>
            </a:r>
          </a:p>
          <a:p>
            <a:pPr marL="342900" indent="-342900">
              <a:buAutoNum type="arabicPeriod"/>
            </a:pPr>
            <a:r>
              <a:rPr lang="en-US" sz="2800" dirty="0"/>
              <a:t>CCG Business Overview</a:t>
            </a:r>
          </a:p>
          <a:p>
            <a:pPr marL="342900" indent="-342900">
              <a:buAutoNum type="arabicPeriod"/>
            </a:pPr>
            <a:r>
              <a:rPr lang="en-US" sz="2800" dirty="0"/>
              <a:t>Wrap Up and Next Steps</a:t>
            </a:r>
          </a:p>
        </p:txBody>
      </p:sp>
    </p:spTree>
    <p:extLst>
      <p:ext uri="{BB962C8B-B14F-4D97-AF65-F5344CB8AC3E}">
        <p14:creationId xmlns:p14="http://schemas.microsoft.com/office/powerpoint/2010/main" val="47078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Who is Cadence Consulting Group?</a:t>
            </a:r>
          </a:p>
        </p:txBody>
      </p:sp>
      <p:sp>
        <p:nvSpPr>
          <p:cNvPr id="5" name="Text Placeholder 4"/>
          <p:cNvSpPr>
            <a:spLocks noGrp="1"/>
          </p:cNvSpPr>
          <p:nvPr>
            <p:ph type="body" sz="quarter" idx="14"/>
          </p:nvPr>
        </p:nvSpPr>
        <p:spPr/>
        <p:txBody>
          <a:bodyPr/>
          <a:lstStyle/>
          <a:p>
            <a:r>
              <a:rPr lang="en-US" sz="1800" dirty="0"/>
              <a:t>A team of seasoned sales professionals and experienced consultants dedicated to helping sales teams accelerate growth through people, processes and technology</a:t>
            </a:r>
          </a:p>
        </p:txBody>
      </p:sp>
      <p:sp>
        <p:nvSpPr>
          <p:cNvPr id="7" name="Slide Number Placeholder 6">
            <a:extLst>
              <a:ext uri="{FF2B5EF4-FFF2-40B4-BE49-F238E27FC236}">
                <a16:creationId xmlns:a16="http://schemas.microsoft.com/office/drawing/2014/main" id="{F75472AC-9B09-44AB-BF86-31987A7E5B62}"/>
              </a:ext>
            </a:extLst>
          </p:cNvPr>
          <p:cNvSpPr>
            <a:spLocks noGrp="1"/>
          </p:cNvSpPr>
          <p:nvPr>
            <p:ph type="sldNum" sz="quarter" idx="10"/>
          </p:nvPr>
        </p:nvSpPr>
        <p:spPr/>
        <p:txBody>
          <a:bodyPr/>
          <a:lstStyle/>
          <a:p>
            <a:fld id="{4034BEE3-566C-4068-A777-C3A4762E861B}" type="slidenum">
              <a:rPr lang="en-GB" smtClean="0"/>
              <a:pPr/>
              <a:t>3</a:t>
            </a:fld>
            <a:endParaRPr lang="en-GB" dirty="0"/>
          </a:p>
        </p:txBody>
      </p:sp>
      <p:pic>
        <p:nvPicPr>
          <p:cNvPr id="8" name="Picture 7">
            <a:extLst>
              <a:ext uri="{FF2B5EF4-FFF2-40B4-BE49-F238E27FC236}">
                <a16:creationId xmlns:a16="http://schemas.microsoft.com/office/drawing/2014/main" id="{C2E67243-AE1C-46D9-B5D6-AF5486DB80AD}"/>
              </a:ext>
            </a:extLst>
          </p:cNvPr>
          <p:cNvPicPr>
            <a:picLocks noChangeAspect="1"/>
          </p:cNvPicPr>
          <p:nvPr/>
        </p:nvPicPr>
        <p:blipFill rotWithShape="1">
          <a:blip r:embed="rId2">
            <a:extLst>
              <a:ext uri="{28A0092B-C50C-407E-A947-70E740481C1C}">
                <a14:useLocalDpi xmlns:a14="http://schemas.microsoft.com/office/drawing/2010/main" val="0"/>
              </a:ext>
            </a:extLst>
          </a:blip>
          <a:srcRect l="14546"/>
          <a:stretch/>
        </p:blipFill>
        <p:spPr>
          <a:xfrm>
            <a:off x="359999" y="1651809"/>
            <a:ext cx="1665791" cy="1299550"/>
          </a:xfrm>
          <a:prstGeom prst="rect">
            <a:avLst/>
          </a:prstGeom>
          <a:ln w="12700">
            <a:noFill/>
          </a:ln>
        </p:spPr>
      </p:pic>
      <p:sp>
        <p:nvSpPr>
          <p:cNvPr id="12" name="Content Placeholder 4">
            <a:extLst>
              <a:ext uri="{FF2B5EF4-FFF2-40B4-BE49-F238E27FC236}">
                <a16:creationId xmlns:a16="http://schemas.microsoft.com/office/drawing/2014/main" id="{87F4761C-B8DA-4AFA-BA62-7F2032B1D1C8}"/>
              </a:ext>
            </a:extLst>
          </p:cNvPr>
          <p:cNvSpPr txBox="1">
            <a:spLocks/>
          </p:cNvSpPr>
          <p:nvPr/>
        </p:nvSpPr>
        <p:spPr>
          <a:xfrm>
            <a:off x="359999" y="3039330"/>
            <a:ext cx="5471379" cy="2867890"/>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Fred Boutros, President &amp; Founder</a:t>
            </a:r>
          </a:p>
          <a:p>
            <a:endParaRPr lang="en-US" sz="600" b="1" dirty="0"/>
          </a:p>
          <a:p>
            <a:pPr marL="285750" indent="-285750">
              <a:buFont typeface="Arial" panose="020B0604020202020204" pitchFamily="34" charset="0"/>
              <a:buChar char="•"/>
            </a:pPr>
            <a:r>
              <a:rPr lang="en-US" sz="1200" b="1" i="1" dirty="0"/>
              <a:t>30 years of progressive work experience </a:t>
            </a:r>
            <a:r>
              <a:rPr lang="en-US" sz="1200" dirty="0"/>
              <a:t>in consulting, sales, sales leadership and sales transformation, working with companies such as </a:t>
            </a:r>
            <a:r>
              <a:rPr lang="en-US" sz="1200" b="1" i="1" dirty="0"/>
              <a:t>Accenture, IRI, Nielsen, MSA</a:t>
            </a:r>
            <a:r>
              <a:rPr lang="en-US" sz="1200" dirty="0"/>
              <a:t> and others.</a:t>
            </a:r>
          </a:p>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r>
              <a:rPr lang="en-US" sz="1200" dirty="0"/>
              <a:t>Started CCG to help Private Equity Companies fine tune their tech portfolios</a:t>
            </a:r>
          </a:p>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r>
              <a:rPr lang="en-US" sz="1200" dirty="0"/>
              <a:t>We have a group of seasoned sales professionals from SDRs, to SVPs of sales located across the US, that can help with any and all aspects of the sales cycle and the sales transformation framework.  Many of which has worked at companies such as IRI, Nielsen, Double Click and other well-known tech and analytic companies.</a:t>
            </a:r>
          </a:p>
        </p:txBody>
      </p:sp>
      <p:pic>
        <p:nvPicPr>
          <p:cNvPr id="10" name="Picture 9">
            <a:extLst>
              <a:ext uri="{FF2B5EF4-FFF2-40B4-BE49-F238E27FC236}">
                <a16:creationId xmlns:a16="http://schemas.microsoft.com/office/drawing/2014/main" id="{AAB2BB66-FC5C-4B1B-A7AC-46BB16635883}"/>
              </a:ext>
            </a:extLst>
          </p:cNvPr>
          <p:cNvPicPr>
            <a:picLocks noChangeAspect="1"/>
          </p:cNvPicPr>
          <p:nvPr/>
        </p:nvPicPr>
        <p:blipFill rotWithShape="1">
          <a:blip r:embed="rId3"/>
          <a:srcRect r="13970"/>
          <a:stretch/>
        </p:blipFill>
        <p:spPr>
          <a:xfrm>
            <a:off x="6191250" y="1652911"/>
            <a:ext cx="1670497" cy="1298448"/>
          </a:xfrm>
          <a:prstGeom prst="rect">
            <a:avLst/>
          </a:prstGeom>
        </p:spPr>
      </p:pic>
      <p:sp>
        <p:nvSpPr>
          <p:cNvPr id="11" name="Content Placeholder 4">
            <a:extLst>
              <a:ext uri="{FF2B5EF4-FFF2-40B4-BE49-F238E27FC236}">
                <a16:creationId xmlns:a16="http://schemas.microsoft.com/office/drawing/2014/main" id="{4BDC5BAD-FF47-4421-8529-8D3D480DC419}"/>
              </a:ext>
            </a:extLst>
          </p:cNvPr>
          <p:cNvSpPr txBox="1">
            <a:spLocks/>
          </p:cNvSpPr>
          <p:nvPr/>
        </p:nvSpPr>
        <p:spPr>
          <a:xfrm>
            <a:off x="6191250" y="3039330"/>
            <a:ext cx="5797082" cy="3083565"/>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b="1" dirty="0"/>
              <a:t>Mike LaScola, SVP Sales Transformation</a:t>
            </a:r>
          </a:p>
          <a:p>
            <a:endParaRPr lang="en-US" sz="600" b="1" dirty="0"/>
          </a:p>
          <a:p>
            <a:pPr marL="285750" indent="-285750">
              <a:buFont typeface="Arial" panose="020B0604020202020204" pitchFamily="34" charset="0"/>
              <a:buChar char="•"/>
            </a:pPr>
            <a:r>
              <a:rPr lang="en-US" sz="1200" b="1" dirty="0"/>
              <a:t>10+ years of progressive work experience at Nielsen in consulting, sales, and sales transformation</a:t>
            </a:r>
            <a:r>
              <a:rPr lang="en-US" sz="1200" dirty="0"/>
              <a:t> focused on selling and implementing enterprise software and analytics solutions to </a:t>
            </a:r>
            <a:r>
              <a:rPr lang="en-US" sz="1200" b="1" i="1" dirty="0"/>
              <a:t>Fortune 500, 100 and 50 companies in the CPG industry</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200" dirty="0"/>
              <a:t>Technical expertise in a variety of advanced analytic solutions including revenue management &amp; optimization, assortment &amp; space optimization, matched panel analysis, </a:t>
            </a:r>
            <a:r>
              <a:rPr lang="en-US" sz="1200" b="1" i="1" dirty="0"/>
              <a:t>on shelf availability analysis, store-based audit analysis</a:t>
            </a:r>
            <a:r>
              <a:rPr lang="en-US" sz="1200" dirty="0"/>
              <a:t>, consumer behavior analysis and other syndicated data offerings</a:t>
            </a:r>
          </a:p>
          <a:p>
            <a:endParaRPr lang="en-US" sz="200" dirty="0"/>
          </a:p>
          <a:p>
            <a:pPr marL="285750" indent="-285750">
              <a:buFont typeface="Arial" panose="020B0604020202020204" pitchFamily="34" charset="0"/>
              <a:buChar char="•"/>
            </a:pPr>
            <a:r>
              <a:rPr lang="en-US" sz="1200" dirty="0"/>
              <a:t>Proven track record of meeting and exceeding individual &amp; team sales quota leveraging CCG Transformation Framework, increasing average deal size by 250%+, </a:t>
            </a:r>
            <a:r>
              <a:rPr lang="en-US" sz="1200" b="1" i="1" dirty="0"/>
              <a:t>increasing new logos by 3X per year</a:t>
            </a:r>
            <a:r>
              <a:rPr lang="en-US" sz="1200" dirty="0"/>
              <a:t>, increasing recognized revenue by 200%+ over a 4-year period</a:t>
            </a:r>
          </a:p>
        </p:txBody>
      </p:sp>
    </p:spTree>
    <p:extLst>
      <p:ext uri="{BB962C8B-B14F-4D97-AF65-F5344CB8AC3E}">
        <p14:creationId xmlns:p14="http://schemas.microsoft.com/office/powerpoint/2010/main" val="368867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FC637D-7E9C-447F-B82B-4FA241DBE1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709" imgH="707" progId="TCLayout.ActiveDocument.1">
                  <p:embed/>
                </p:oleObj>
              </mc:Choice>
              <mc:Fallback>
                <p:oleObj name="think-cell Slide" r:id="rId3" imgW="709" imgH="707" progId="TCLayout.ActiveDocument.1">
                  <p:embed/>
                  <p:pic>
                    <p:nvPicPr>
                      <p:cNvPr id="6" name="Object 5" hidden="1">
                        <a:extLst>
                          <a:ext uri="{FF2B5EF4-FFF2-40B4-BE49-F238E27FC236}">
                            <a16:creationId xmlns:a16="http://schemas.microsoft.com/office/drawing/2014/main" id="{1DFC637D-7E9C-447F-B82B-4FA241DBE1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89F5066-39A1-4965-BF07-F4FF4D39420A}"/>
              </a:ext>
            </a:extLst>
          </p:cNvPr>
          <p:cNvSpPr>
            <a:spLocks noGrp="1"/>
          </p:cNvSpPr>
          <p:nvPr>
            <p:ph type="title"/>
          </p:nvPr>
        </p:nvSpPr>
        <p:spPr>
          <a:xfrm>
            <a:off x="359999" y="253164"/>
            <a:ext cx="11466875" cy="403200"/>
          </a:xfrm>
        </p:spPr>
        <p:txBody>
          <a:bodyPr vert="horz"/>
          <a:lstStyle/>
          <a:p>
            <a:r>
              <a:rPr lang="en-US" dirty="0"/>
              <a:t>We’ve seen incredible success with this model … </a:t>
            </a:r>
          </a:p>
        </p:txBody>
      </p:sp>
      <p:sp>
        <p:nvSpPr>
          <p:cNvPr id="3" name="Slide Number Placeholder 2">
            <a:extLst>
              <a:ext uri="{FF2B5EF4-FFF2-40B4-BE49-F238E27FC236}">
                <a16:creationId xmlns:a16="http://schemas.microsoft.com/office/drawing/2014/main" id="{4FBFA9E5-E7F0-4278-A512-CAAF367C2B6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4034BEE3-566C-4068-A777-C3A4762E861B}" type="slidenum">
              <a:rPr kumimoji="0" lang="en-GB" sz="10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4</a:t>
            </a:fld>
            <a:endParaRPr kumimoji="0" lang="en-GB" sz="10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8" name="Group 7">
            <a:extLst>
              <a:ext uri="{FF2B5EF4-FFF2-40B4-BE49-F238E27FC236}">
                <a16:creationId xmlns:a16="http://schemas.microsoft.com/office/drawing/2014/main" id="{59A21BCF-3B9B-422C-83E9-6E9831717D65}"/>
              </a:ext>
            </a:extLst>
          </p:cNvPr>
          <p:cNvGrpSpPr/>
          <p:nvPr/>
        </p:nvGrpSpPr>
        <p:grpSpPr>
          <a:xfrm>
            <a:off x="971755" y="4232226"/>
            <a:ext cx="4850561" cy="507831"/>
            <a:chOff x="1279171" y="3276944"/>
            <a:chExt cx="4850561" cy="507831"/>
          </a:xfrm>
        </p:grpSpPr>
        <p:pic>
          <p:nvPicPr>
            <p:cNvPr id="21" name="Picture 20" descr="Text&#10;&#10;Description automatically generated with medium confidence">
              <a:extLst>
                <a:ext uri="{FF2B5EF4-FFF2-40B4-BE49-F238E27FC236}">
                  <a16:creationId xmlns:a16="http://schemas.microsoft.com/office/drawing/2014/main" id="{86D8DDDF-B1A7-4E75-8E23-2710CA750879}"/>
                </a:ext>
              </a:extLst>
            </p:cNvPr>
            <p:cNvPicPr>
              <a:picLocks noChangeAspect="1"/>
            </p:cNvPicPr>
            <p:nvPr/>
          </p:nvPicPr>
          <p:blipFill rotWithShape="1">
            <a:blip r:embed="rId5"/>
            <a:srcRect l="5982" t="23533" r="5982" b="34488"/>
            <a:stretch/>
          </p:blipFill>
          <p:spPr>
            <a:xfrm>
              <a:off x="1279171" y="3276944"/>
              <a:ext cx="1950250" cy="507831"/>
            </a:xfrm>
            <a:prstGeom prst="rect">
              <a:avLst/>
            </a:prstGeom>
          </p:spPr>
        </p:pic>
        <p:sp>
          <p:nvSpPr>
            <p:cNvPr id="4" name="TextBox 3">
              <a:extLst>
                <a:ext uri="{FF2B5EF4-FFF2-40B4-BE49-F238E27FC236}">
                  <a16:creationId xmlns:a16="http://schemas.microsoft.com/office/drawing/2014/main" id="{8FE7DE10-A236-4CC1-899B-25F4EF80B183}"/>
                </a:ext>
              </a:extLst>
            </p:cNvPr>
            <p:cNvSpPr txBox="1"/>
            <p:nvPr/>
          </p:nvSpPr>
          <p:spPr>
            <a:xfrm>
              <a:off x="3361927" y="3362642"/>
              <a:ext cx="2767805" cy="3231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Built a high performance Lead Gen team Driving </a:t>
              </a:r>
              <a:r>
                <a:rPr kumimoji="0" lang="en-US" sz="1050" b="1" i="0" u="none" strike="noStrike" kern="0" cap="none" spc="0" normalizeH="0" baseline="0" noProof="0" dirty="0">
                  <a:ln>
                    <a:noFill/>
                  </a:ln>
                  <a:solidFill>
                    <a:srgbClr val="000000"/>
                  </a:solidFill>
                  <a:effectLst/>
                  <a:uLnTx/>
                  <a:uFillTx/>
                  <a:latin typeface="Arial"/>
                  <a:cs typeface="Arial"/>
                  <a:sym typeface="Arial"/>
                </a:rPr>
                <a:t>~650 net new mtgs </a:t>
              </a:r>
              <a:r>
                <a:rPr kumimoji="0" lang="en-US" sz="1050" b="0" i="0" u="none" strike="noStrike" kern="0" cap="none" spc="0" normalizeH="0" baseline="0" noProof="0" dirty="0">
                  <a:ln>
                    <a:noFill/>
                  </a:ln>
                  <a:solidFill>
                    <a:srgbClr val="000000"/>
                  </a:solidFill>
                  <a:effectLst/>
                  <a:uLnTx/>
                  <a:uFillTx/>
                  <a:latin typeface="Arial"/>
                  <a:cs typeface="Arial"/>
                  <a:sym typeface="Arial"/>
                </a:rPr>
                <a:t>per year</a:t>
              </a:r>
            </a:p>
          </p:txBody>
        </p:sp>
      </p:grpSp>
      <p:grpSp>
        <p:nvGrpSpPr>
          <p:cNvPr id="5" name="Group 4">
            <a:extLst>
              <a:ext uri="{FF2B5EF4-FFF2-40B4-BE49-F238E27FC236}">
                <a16:creationId xmlns:a16="http://schemas.microsoft.com/office/drawing/2014/main" id="{0186EE2B-A667-49F4-9643-B483F3C3C35B}"/>
              </a:ext>
            </a:extLst>
          </p:cNvPr>
          <p:cNvGrpSpPr/>
          <p:nvPr/>
        </p:nvGrpSpPr>
        <p:grpSpPr>
          <a:xfrm>
            <a:off x="68728" y="3163180"/>
            <a:ext cx="5753587" cy="738665"/>
            <a:chOff x="360000" y="1262768"/>
            <a:chExt cx="5436532" cy="738665"/>
          </a:xfrm>
        </p:grpSpPr>
        <p:pic>
          <p:nvPicPr>
            <p:cNvPr id="20" name="Picture 19" descr="Text&#10;&#10;Description automatically generated with medium confidence">
              <a:extLst>
                <a:ext uri="{FF2B5EF4-FFF2-40B4-BE49-F238E27FC236}">
                  <a16:creationId xmlns:a16="http://schemas.microsoft.com/office/drawing/2014/main" id="{E1352B8E-8817-4023-86FF-FCEBE6A39165}"/>
                </a:ext>
              </a:extLst>
            </p:cNvPr>
            <p:cNvPicPr>
              <a:picLocks noChangeAspect="1"/>
            </p:cNvPicPr>
            <p:nvPr/>
          </p:nvPicPr>
          <p:blipFill rotWithShape="1">
            <a:blip r:embed="rId6"/>
            <a:srcRect t="13366" r="9826"/>
            <a:stretch/>
          </p:blipFill>
          <p:spPr>
            <a:xfrm>
              <a:off x="360000" y="1262768"/>
              <a:ext cx="2696046" cy="738665"/>
            </a:xfrm>
            <a:prstGeom prst="rect">
              <a:avLst/>
            </a:prstGeom>
          </p:spPr>
        </p:pic>
        <p:sp>
          <p:nvSpPr>
            <p:cNvPr id="19" name="TextBox 18">
              <a:extLst>
                <a:ext uri="{FF2B5EF4-FFF2-40B4-BE49-F238E27FC236}">
                  <a16:creationId xmlns:a16="http://schemas.microsoft.com/office/drawing/2014/main" id="{F69F070F-C64A-457F-B8EA-9E1F5C2FC3C9}"/>
                </a:ext>
              </a:extLst>
            </p:cNvPr>
            <p:cNvSpPr txBox="1"/>
            <p:nvPr/>
          </p:nvSpPr>
          <p:spPr>
            <a:xfrm>
              <a:off x="3192275" y="1304183"/>
              <a:ext cx="2604257" cy="67710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Acquired</a:t>
              </a:r>
              <a:r>
                <a:rPr kumimoji="0" lang="en-US" sz="1100" b="0" i="0" u="none" strike="noStrike" kern="0" cap="none" spc="0" normalizeH="0" baseline="0" noProof="0" dirty="0">
                  <a:ln>
                    <a:noFill/>
                  </a:ln>
                  <a:solidFill>
                    <a:srgbClr val="000000"/>
                  </a:solidFill>
                  <a:effectLst/>
                  <a:uLnTx/>
                  <a:uFillTx/>
                  <a:latin typeface="Arial"/>
                  <a:cs typeface="Arial"/>
                  <a:sym typeface="Arial"/>
                </a:rPr>
                <a:t> by NIQ</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Built US Market and transformed their go to market strategy and build lead gen team, and help with the acquisition of the company</a:t>
              </a:r>
            </a:p>
          </p:txBody>
        </p:sp>
      </p:grpSp>
      <p:grpSp>
        <p:nvGrpSpPr>
          <p:cNvPr id="10" name="Group 9">
            <a:extLst>
              <a:ext uri="{FF2B5EF4-FFF2-40B4-BE49-F238E27FC236}">
                <a16:creationId xmlns:a16="http://schemas.microsoft.com/office/drawing/2014/main" id="{53E596A9-37B2-423B-9D55-D36E6CF4ABA7}"/>
              </a:ext>
            </a:extLst>
          </p:cNvPr>
          <p:cNvGrpSpPr/>
          <p:nvPr/>
        </p:nvGrpSpPr>
        <p:grpSpPr>
          <a:xfrm>
            <a:off x="1947767" y="5070438"/>
            <a:ext cx="3874549" cy="646558"/>
            <a:chOff x="2255181" y="4985363"/>
            <a:chExt cx="3874549" cy="646558"/>
          </a:xfrm>
        </p:grpSpPr>
        <p:pic>
          <p:nvPicPr>
            <p:cNvPr id="27" name="Picture 26" descr="Logo, company name&#10;&#10;Description automatically generated">
              <a:extLst>
                <a:ext uri="{FF2B5EF4-FFF2-40B4-BE49-F238E27FC236}">
                  <a16:creationId xmlns:a16="http://schemas.microsoft.com/office/drawing/2014/main" id="{487D8EEA-421F-4383-8273-41E934384C9E}"/>
                </a:ext>
              </a:extLst>
            </p:cNvPr>
            <p:cNvPicPr>
              <a:picLocks noChangeAspect="1"/>
            </p:cNvPicPr>
            <p:nvPr/>
          </p:nvPicPr>
          <p:blipFill rotWithShape="1">
            <a:blip r:embed="rId7"/>
            <a:srcRect r="13438"/>
            <a:stretch/>
          </p:blipFill>
          <p:spPr>
            <a:xfrm>
              <a:off x="2255181" y="4985363"/>
              <a:ext cx="974240" cy="646558"/>
            </a:xfrm>
            <a:prstGeom prst="rect">
              <a:avLst/>
            </a:prstGeom>
          </p:spPr>
        </p:pic>
        <p:sp>
          <p:nvSpPr>
            <p:cNvPr id="28" name="TextBox 27">
              <a:extLst>
                <a:ext uri="{FF2B5EF4-FFF2-40B4-BE49-F238E27FC236}">
                  <a16:creationId xmlns:a16="http://schemas.microsoft.com/office/drawing/2014/main" id="{E370503D-E3CA-4EF6-B633-D2F1FB7AB3A5}"/>
                </a:ext>
              </a:extLst>
            </p:cNvPr>
            <p:cNvSpPr txBox="1"/>
            <p:nvPr/>
          </p:nvSpPr>
          <p:spPr>
            <a:xfrm>
              <a:off x="3361928" y="5207963"/>
              <a:ext cx="2767802" cy="3231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Outsourced SDR + recruit/hire/train team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+80% net new meetings</a:t>
              </a:r>
            </a:p>
          </p:txBody>
        </p:sp>
      </p:grpSp>
      <p:grpSp>
        <p:nvGrpSpPr>
          <p:cNvPr id="12" name="Group 11">
            <a:extLst>
              <a:ext uri="{FF2B5EF4-FFF2-40B4-BE49-F238E27FC236}">
                <a16:creationId xmlns:a16="http://schemas.microsoft.com/office/drawing/2014/main" id="{64808F7F-BDDE-4BB1-B69F-A20897F8E08D}"/>
              </a:ext>
            </a:extLst>
          </p:cNvPr>
          <p:cNvGrpSpPr/>
          <p:nvPr/>
        </p:nvGrpSpPr>
        <p:grpSpPr>
          <a:xfrm>
            <a:off x="756443" y="2119750"/>
            <a:ext cx="4462570" cy="713049"/>
            <a:chOff x="6692338" y="2261493"/>
            <a:chExt cx="4462570" cy="713049"/>
          </a:xfrm>
        </p:grpSpPr>
        <p:pic>
          <p:nvPicPr>
            <p:cNvPr id="25" name="Picture 24" descr="A picture containing logo&#10;&#10;Description automatically generated">
              <a:extLst>
                <a:ext uri="{FF2B5EF4-FFF2-40B4-BE49-F238E27FC236}">
                  <a16:creationId xmlns:a16="http://schemas.microsoft.com/office/drawing/2014/main" id="{10F9F1C8-F9AE-42F4-ABD4-B2D5B19B1231}"/>
                </a:ext>
              </a:extLst>
            </p:cNvPr>
            <p:cNvPicPr>
              <a:picLocks noChangeAspect="1"/>
            </p:cNvPicPr>
            <p:nvPr/>
          </p:nvPicPr>
          <p:blipFill rotWithShape="1">
            <a:blip r:embed="rId8"/>
            <a:srcRect l="3297" r="3297"/>
            <a:stretch/>
          </p:blipFill>
          <p:spPr>
            <a:xfrm>
              <a:off x="6692338" y="2261493"/>
              <a:ext cx="2104670" cy="713049"/>
            </a:xfrm>
            <a:prstGeom prst="rect">
              <a:avLst/>
            </a:prstGeom>
          </p:spPr>
        </p:pic>
        <p:sp>
          <p:nvSpPr>
            <p:cNvPr id="30" name="TextBox 29">
              <a:extLst>
                <a:ext uri="{FF2B5EF4-FFF2-40B4-BE49-F238E27FC236}">
                  <a16:creationId xmlns:a16="http://schemas.microsoft.com/office/drawing/2014/main" id="{25F1E1C1-6FB7-481D-8406-46C5A1ADF05B}"/>
                </a:ext>
              </a:extLst>
            </p:cNvPr>
            <p:cNvSpPr txBox="1"/>
            <p:nvPr/>
          </p:nvSpPr>
          <p:spPr>
            <a:xfrm>
              <a:off x="9002075" y="2375644"/>
              <a:ext cx="2152833" cy="484748"/>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Outsourced SDR model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60 Net New Mtgs in first 4 months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+190% sales</a:t>
              </a:r>
              <a:r>
                <a:rPr kumimoji="0" lang="en-US" sz="1050" b="0" i="0" u="none" strike="noStrike" kern="0" cap="none" spc="0" normalizeH="0" baseline="0" noProof="0" dirty="0">
                  <a:ln>
                    <a:noFill/>
                  </a:ln>
                  <a:solidFill>
                    <a:srgbClr val="000000"/>
                  </a:solidFill>
                  <a:effectLst/>
                  <a:uLnTx/>
                  <a:uFillTx/>
                  <a:latin typeface="Arial"/>
                  <a:cs typeface="Arial"/>
                  <a:sym typeface="Arial"/>
                </a:rPr>
                <a:t> in 6 months</a:t>
              </a:r>
            </a:p>
          </p:txBody>
        </p:sp>
      </p:grpSp>
      <p:grpSp>
        <p:nvGrpSpPr>
          <p:cNvPr id="11" name="Group 10">
            <a:extLst>
              <a:ext uri="{FF2B5EF4-FFF2-40B4-BE49-F238E27FC236}">
                <a16:creationId xmlns:a16="http://schemas.microsoft.com/office/drawing/2014/main" id="{EB58B731-FFFA-4BAE-A446-F65757F7F567}"/>
              </a:ext>
            </a:extLst>
          </p:cNvPr>
          <p:cNvGrpSpPr/>
          <p:nvPr/>
        </p:nvGrpSpPr>
        <p:grpSpPr>
          <a:xfrm>
            <a:off x="7104435" y="1024369"/>
            <a:ext cx="3846975" cy="738665"/>
            <a:chOff x="7572428" y="1404539"/>
            <a:chExt cx="3846975" cy="738665"/>
          </a:xfrm>
        </p:grpSpPr>
        <p:pic>
          <p:nvPicPr>
            <p:cNvPr id="23" name="Picture 22" descr="A picture containing graphical user interface&#10;&#10;Description automatically generated">
              <a:extLst>
                <a:ext uri="{FF2B5EF4-FFF2-40B4-BE49-F238E27FC236}">
                  <a16:creationId xmlns:a16="http://schemas.microsoft.com/office/drawing/2014/main" id="{F8C1DFB2-3A84-40BF-BB76-1D8A76D6700C}"/>
                </a:ext>
              </a:extLst>
            </p:cNvPr>
            <p:cNvPicPr>
              <a:picLocks noChangeAspect="1"/>
            </p:cNvPicPr>
            <p:nvPr/>
          </p:nvPicPr>
          <p:blipFill rotWithShape="1">
            <a:blip r:embed="rId9"/>
            <a:srcRect l="12088" r="12088"/>
            <a:stretch/>
          </p:blipFill>
          <p:spPr>
            <a:xfrm>
              <a:off x="7572428" y="1404539"/>
              <a:ext cx="1224580" cy="738665"/>
            </a:xfrm>
            <a:prstGeom prst="rect">
              <a:avLst/>
            </a:prstGeom>
          </p:spPr>
        </p:pic>
        <p:sp>
          <p:nvSpPr>
            <p:cNvPr id="31" name="TextBox 30">
              <a:extLst>
                <a:ext uri="{FF2B5EF4-FFF2-40B4-BE49-F238E27FC236}">
                  <a16:creationId xmlns:a16="http://schemas.microsoft.com/office/drawing/2014/main" id="{EE64AD2F-B42C-4A2C-AFC9-1A4F13FC306C}"/>
                </a:ext>
              </a:extLst>
            </p:cNvPr>
            <p:cNvSpPr txBox="1"/>
            <p:nvPr/>
          </p:nvSpPr>
          <p:spPr>
            <a:xfrm>
              <a:off x="9002075" y="1531498"/>
              <a:ext cx="2417328" cy="484748"/>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+71% sales </a:t>
              </a:r>
              <a:r>
                <a:rPr kumimoji="0" lang="en-US" sz="1050" b="0" i="0" u="none" strike="noStrike" kern="0" cap="none" spc="0" normalizeH="0" baseline="0" noProof="0" dirty="0">
                  <a:ln>
                    <a:noFill/>
                  </a:ln>
                  <a:solidFill>
                    <a:srgbClr val="000000"/>
                  </a:solidFill>
                  <a:effectLst/>
                  <a:uLnTx/>
                  <a:uFillTx/>
                  <a:latin typeface="Arial"/>
                  <a:cs typeface="Arial"/>
                  <a:sym typeface="Arial"/>
                </a:rPr>
                <a:t>vs. YAGO (Inside Sales)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New Hire </a:t>
              </a:r>
              <a:r>
                <a:rPr kumimoji="0" lang="en-US" sz="1050" b="1" i="0" u="none" strike="noStrike" kern="0" cap="none" spc="0" normalizeH="0" baseline="0" noProof="0" dirty="0">
                  <a:ln>
                    <a:noFill/>
                  </a:ln>
                  <a:solidFill>
                    <a:srgbClr val="000000"/>
                  </a:solidFill>
                  <a:effectLst/>
                  <a:uLnTx/>
                  <a:uFillTx/>
                  <a:latin typeface="Arial"/>
                  <a:cs typeface="Arial"/>
                  <a:sym typeface="Arial"/>
                </a:rPr>
                <a:t>ramp time cut by 60%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Outsourced </a:t>
              </a:r>
              <a:r>
                <a:rPr kumimoji="0" lang="en-US" sz="1050" b="1" i="0" u="none" strike="noStrike" kern="0" cap="none" spc="0" normalizeH="0" baseline="0" noProof="0" dirty="0">
                  <a:ln>
                    <a:noFill/>
                  </a:ln>
                  <a:solidFill>
                    <a:srgbClr val="000000"/>
                  </a:solidFill>
                  <a:effectLst/>
                  <a:uLnTx/>
                  <a:uFillTx/>
                  <a:latin typeface="Arial"/>
                  <a:cs typeface="Arial"/>
                  <a:sym typeface="Arial"/>
                </a:rPr>
                <a:t>Head of Sales Enablement</a:t>
              </a:r>
            </a:p>
          </p:txBody>
        </p:sp>
      </p:grpSp>
      <p:grpSp>
        <p:nvGrpSpPr>
          <p:cNvPr id="7" name="Group 6">
            <a:extLst>
              <a:ext uri="{FF2B5EF4-FFF2-40B4-BE49-F238E27FC236}">
                <a16:creationId xmlns:a16="http://schemas.microsoft.com/office/drawing/2014/main" id="{AD2D2F1E-0370-48E4-8100-E22AAEA0E59A}"/>
              </a:ext>
            </a:extLst>
          </p:cNvPr>
          <p:cNvGrpSpPr/>
          <p:nvPr/>
        </p:nvGrpSpPr>
        <p:grpSpPr>
          <a:xfrm>
            <a:off x="6854992" y="2511138"/>
            <a:ext cx="4509718" cy="507831"/>
            <a:chOff x="1654043" y="2250498"/>
            <a:chExt cx="4509718" cy="507831"/>
          </a:xfrm>
        </p:grpSpPr>
        <p:pic>
          <p:nvPicPr>
            <p:cNvPr id="26" name="Picture 25" descr="Text&#10;&#10;Description automatically generated">
              <a:extLst>
                <a:ext uri="{FF2B5EF4-FFF2-40B4-BE49-F238E27FC236}">
                  <a16:creationId xmlns:a16="http://schemas.microsoft.com/office/drawing/2014/main" id="{66752F89-45CD-4BE5-ADA5-446DC2DE2096}"/>
                </a:ext>
              </a:extLst>
            </p:cNvPr>
            <p:cNvPicPr>
              <a:picLocks noChangeAspect="1"/>
            </p:cNvPicPr>
            <p:nvPr/>
          </p:nvPicPr>
          <p:blipFill rotWithShape="1">
            <a:blip r:embed="rId10"/>
            <a:srcRect l="7638" t="15673" r="7638" b="15673"/>
            <a:stretch/>
          </p:blipFill>
          <p:spPr>
            <a:xfrm>
              <a:off x="1654043" y="2261494"/>
              <a:ext cx="1575378" cy="470696"/>
            </a:xfrm>
            <a:prstGeom prst="rect">
              <a:avLst/>
            </a:prstGeom>
          </p:spPr>
        </p:pic>
        <p:sp>
          <p:nvSpPr>
            <p:cNvPr id="33" name="TextBox 32">
              <a:extLst>
                <a:ext uri="{FF2B5EF4-FFF2-40B4-BE49-F238E27FC236}">
                  <a16:creationId xmlns:a16="http://schemas.microsoft.com/office/drawing/2014/main" id="{94D9232B-6DF2-4EE9-B1AF-BFE343C4DED0}"/>
                </a:ext>
              </a:extLst>
            </p:cNvPr>
            <p:cNvSpPr txBox="1"/>
            <p:nvPr/>
          </p:nvSpPr>
          <p:spPr>
            <a:xfrm>
              <a:off x="3361927" y="2250498"/>
              <a:ext cx="2801834" cy="50783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+600% new logos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Doubled revenue </a:t>
              </a:r>
              <a:r>
                <a:rPr kumimoji="0" lang="en-US" sz="1100" b="0" i="0" u="none" strike="noStrike" kern="0" cap="none" spc="0" normalizeH="0" baseline="0" noProof="0" dirty="0">
                  <a:ln>
                    <a:noFill/>
                  </a:ln>
                  <a:solidFill>
                    <a:srgbClr val="000000"/>
                  </a:solidFill>
                  <a:effectLst/>
                  <a:uLnTx/>
                  <a:uFillTx/>
                  <a:latin typeface="Arial"/>
                  <a:cs typeface="Arial"/>
                  <a:sym typeface="Arial"/>
                </a:rPr>
                <a:t>from $25M to $50M in 2.5 years.  </a:t>
              </a:r>
            </a:p>
          </p:txBody>
        </p:sp>
      </p:grpSp>
      <p:grpSp>
        <p:nvGrpSpPr>
          <p:cNvPr id="9" name="Group 8">
            <a:extLst>
              <a:ext uri="{FF2B5EF4-FFF2-40B4-BE49-F238E27FC236}">
                <a16:creationId xmlns:a16="http://schemas.microsoft.com/office/drawing/2014/main" id="{2367AEAB-17F8-413F-B4B3-98941EB88C8C}"/>
              </a:ext>
            </a:extLst>
          </p:cNvPr>
          <p:cNvGrpSpPr/>
          <p:nvPr/>
        </p:nvGrpSpPr>
        <p:grpSpPr>
          <a:xfrm>
            <a:off x="296356" y="981457"/>
            <a:ext cx="5525960" cy="807913"/>
            <a:chOff x="603772" y="4071306"/>
            <a:chExt cx="5525960" cy="807913"/>
          </a:xfrm>
        </p:grpSpPr>
        <p:pic>
          <p:nvPicPr>
            <p:cNvPr id="24" name="Picture 23" descr="A picture containing icon&#10;&#10;Description automatically generated">
              <a:extLst>
                <a:ext uri="{FF2B5EF4-FFF2-40B4-BE49-F238E27FC236}">
                  <a16:creationId xmlns:a16="http://schemas.microsoft.com/office/drawing/2014/main" id="{28FCF79B-63EE-4AB4-A274-882FD0AF4A50}"/>
                </a:ext>
              </a:extLst>
            </p:cNvPr>
            <p:cNvPicPr>
              <a:picLocks noChangeAspect="1"/>
            </p:cNvPicPr>
            <p:nvPr/>
          </p:nvPicPr>
          <p:blipFill rotWithShape="1">
            <a:blip r:embed="rId11"/>
            <a:srcRect t="17799" r="9239" b="39403"/>
            <a:stretch/>
          </p:blipFill>
          <p:spPr>
            <a:xfrm>
              <a:off x="603772" y="4232634"/>
              <a:ext cx="2625649" cy="424207"/>
            </a:xfrm>
            <a:prstGeom prst="rect">
              <a:avLst/>
            </a:prstGeom>
          </p:spPr>
        </p:pic>
        <p:sp>
          <p:nvSpPr>
            <p:cNvPr id="34" name="TextBox 33">
              <a:extLst>
                <a:ext uri="{FF2B5EF4-FFF2-40B4-BE49-F238E27FC236}">
                  <a16:creationId xmlns:a16="http://schemas.microsoft.com/office/drawing/2014/main" id="{AC3FD0C7-D5FB-4D9C-9FCF-E797E4383087}"/>
                </a:ext>
              </a:extLst>
            </p:cNvPr>
            <p:cNvSpPr txBox="1"/>
            <p:nvPr/>
          </p:nvSpPr>
          <p:spPr>
            <a:xfrm>
              <a:off x="3361929" y="4071306"/>
              <a:ext cx="2767803" cy="80791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Outsourced head of sales and lead gen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Increased deal sizes by 4x to </a:t>
              </a:r>
              <a:r>
                <a:rPr lang="en-US" sz="1050" b="1" kern="0" dirty="0">
                  <a:solidFill>
                    <a:srgbClr val="000000"/>
                  </a:solidFill>
                  <a:latin typeface="Arial"/>
                  <a:cs typeface="Arial"/>
                  <a:sym typeface="Arial"/>
                </a:rPr>
                <a:t>9</a:t>
              </a:r>
              <a:r>
                <a:rPr kumimoji="0" lang="en-US" sz="1050" b="1" i="0" u="none" strike="noStrike" kern="0" cap="none" spc="0" normalizeH="0" baseline="0" noProof="0" dirty="0">
                  <a:ln>
                    <a:noFill/>
                  </a:ln>
                  <a:solidFill>
                    <a:srgbClr val="000000"/>
                  </a:solidFill>
                  <a:effectLst/>
                  <a:uLnTx/>
                  <a:uFillTx/>
                  <a:latin typeface="Arial"/>
                  <a:cs typeface="Arial"/>
                  <a:sym typeface="Arial"/>
                </a:rPr>
                <a:t>x </a:t>
              </a:r>
              <a:r>
                <a:rPr kumimoji="0" lang="en-US" sz="1050" b="0" i="0" u="none" strike="noStrike" kern="0" cap="none" spc="0" normalizeH="0" baseline="0" noProof="0" dirty="0">
                  <a:ln>
                    <a:noFill/>
                  </a:ln>
                  <a:solidFill>
                    <a:srgbClr val="000000"/>
                  </a:solidFill>
                  <a:effectLst/>
                  <a:uLnTx/>
                  <a:uFillTx/>
                  <a:latin typeface="Arial"/>
                  <a:cs typeface="Arial"/>
                  <a:sym typeface="Arial"/>
                </a:rPr>
                <a:t>in 6 months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Driving </a:t>
              </a:r>
              <a:r>
                <a:rPr lang="en-US" sz="1050" b="1" kern="0" dirty="0">
                  <a:solidFill>
                    <a:srgbClr val="000000"/>
                  </a:solidFill>
                  <a:latin typeface="Arial"/>
                  <a:cs typeface="Arial"/>
                  <a:sym typeface="Arial"/>
                </a:rPr>
                <a:t>hundreds of</a:t>
              </a:r>
              <a:r>
                <a:rPr kumimoji="0" lang="en-US" sz="1050" b="1" i="0" u="none" strike="noStrike" kern="0" cap="none" spc="0" normalizeH="0" baseline="0" noProof="0" dirty="0">
                  <a:ln>
                    <a:noFill/>
                  </a:ln>
                  <a:solidFill>
                    <a:srgbClr val="000000"/>
                  </a:solidFill>
                  <a:effectLst/>
                  <a:uLnTx/>
                  <a:uFillTx/>
                  <a:latin typeface="Arial"/>
                  <a:cs typeface="Arial"/>
                  <a:sym typeface="Arial"/>
                </a:rPr>
                <a:t> net new meetings </a:t>
              </a:r>
              <a:r>
                <a:rPr kumimoji="0" lang="en-US" sz="1050" b="0" i="0" u="none" strike="noStrike" kern="0" cap="none" spc="0" normalizeH="0" baseline="0" noProof="0" dirty="0">
                  <a:ln>
                    <a:noFill/>
                  </a:ln>
                  <a:solidFill>
                    <a:srgbClr val="000000"/>
                  </a:solidFill>
                  <a:effectLst/>
                  <a:uLnTx/>
                  <a:uFillTx/>
                  <a:latin typeface="Arial"/>
                  <a:cs typeface="Arial"/>
                  <a:sym typeface="Arial"/>
                </a:rPr>
                <a:t>per year and increasing revenue by 2x.  </a:t>
              </a:r>
              <a:r>
                <a:rPr lang="en-US" sz="1050" kern="0" dirty="0">
                  <a:solidFill>
                    <a:srgbClr val="000000"/>
                  </a:solidFill>
                  <a:latin typeface="Arial"/>
                  <a:cs typeface="Arial"/>
                  <a:sym typeface="Arial"/>
                </a:rPr>
                <a:t>Completely overhauled sales strategy</a:t>
              </a:r>
              <a:endParaRPr kumimoji="0" lang="en-US" sz="1050" b="1"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4" name="Group 13">
            <a:extLst>
              <a:ext uri="{FF2B5EF4-FFF2-40B4-BE49-F238E27FC236}">
                <a16:creationId xmlns:a16="http://schemas.microsoft.com/office/drawing/2014/main" id="{01CDF59F-D3D4-49B2-9CC6-C6CAD7B4622D}"/>
              </a:ext>
            </a:extLst>
          </p:cNvPr>
          <p:cNvGrpSpPr/>
          <p:nvPr/>
        </p:nvGrpSpPr>
        <p:grpSpPr>
          <a:xfrm>
            <a:off x="7111346" y="5160196"/>
            <a:ext cx="3738995" cy="456007"/>
            <a:chOff x="7611480" y="4214114"/>
            <a:chExt cx="3738995" cy="456007"/>
          </a:xfrm>
        </p:grpSpPr>
        <p:pic>
          <p:nvPicPr>
            <p:cNvPr id="22" name="Picture 21">
              <a:extLst>
                <a:ext uri="{FF2B5EF4-FFF2-40B4-BE49-F238E27FC236}">
                  <a16:creationId xmlns:a16="http://schemas.microsoft.com/office/drawing/2014/main" id="{76333491-1FF3-4C8D-A5DB-DC5C06262CC9}"/>
                </a:ext>
              </a:extLst>
            </p:cNvPr>
            <p:cNvPicPr>
              <a:picLocks noChangeAspect="1"/>
            </p:cNvPicPr>
            <p:nvPr/>
          </p:nvPicPr>
          <p:blipFill>
            <a:blip r:embed="rId12"/>
            <a:stretch>
              <a:fillRect/>
            </a:stretch>
          </p:blipFill>
          <p:spPr>
            <a:xfrm>
              <a:off x="7611480" y="4214114"/>
              <a:ext cx="1222927" cy="456007"/>
            </a:xfrm>
            <a:prstGeom prst="rect">
              <a:avLst/>
            </a:prstGeom>
          </p:spPr>
        </p:pic>
        <p:sp>
          <p:nvSpPr>
            <p:cNvPr id="36" name="TextBox 35">
              <a:extLst>
                <a:ext uri="{FF2B5EF4-FFF2-40B4-BE49-F238E27FC236}">
                  <a16:creationId xmlns:a16="http://schemas.microsoft.com/office/drawing/2014/main" id="{C989A8B0-BD85-4B47-B490-068C1750E400}"/>
                </a:ext>
              </a:extLst>
            </p:cNvPr>
            <p:cNvSpPr txBox="1"/>
            <p:nvPr/>
          </p:nvSpPr>
          <p:spPr>
            <a:xfrm>
              <a:off x="9002075" y="4307154"/>
              <a:ext cx="2348400" cy="323165"/>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Built Lead Gen Team </a:t>
              </a:r>
              <a:r>
                <a:rPr kumimoji="0" lang="en-US" sz="1050" b="0" i="0" u="none" strike="noStrike" kern="0" cap="none" spc="0" normalizeH="0" baseline="0" noProof="0" dirty="0">
                  <a:ln>
                    <a:noFill/>
                  </a:ln>
                  <a:solidFill>
                    <a:srgbClr val="000000"/>
                  </a:solidFill>
                  <a:effectLst/>
                  <a:uLnTx/>
                  <a:uFillTx/>
                  <a:latin typeface="Arial"/>
                  <a:cs typeface="Arial"/>
                  <a:sym typeface="Arial"/>
                </a:rPr>
                <a:t>that was driving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300 net new meetings </a:t>
              </a:r>
              <a:r>
                <a:rPr kumimoji="0" lang="en-US" sz="1050" b="0" i="0" u="none" strike="noStrike" kern="0" cap="none" spc="0" normalizeH="0" baseline="0" noProof="0" dirty="0">
                  <a:ln>
                    <a:noFill/>
                  </a:ln>
                  <a:solidFill>
                    <a:srgbClr val="000000"/>
                  </a:solidFill>
                  <a:effectLst/>
                  <a:uLnTx/>
                  <a:uFillTx/>
                  <a:latin typeface="Arial"/>
                  <a:cs typeface="Arial"/>
                  <a:sym typeface="Arial"/>
                </a:rPr>
                <a:t>per year</a:t>
              </a:r>
            </a:p>
          </p:txBody>
        </p:sp>
      </p:grpSp>
      <p:grpSp>
        <p:nvGrpSpPr>
          <p:cNvPr id="15" name="Group 14">
            <a:extLst>
              <a:ext uri="{FF2B5EF4-FFF2-40B4-BE49-F238E27FC236}">
                <a16:creationId xmlns:a16="http://schemas.microsoft.com/office/drawing/2014/main" id="{E456B515-4E26-41FC-9D81-DD88128BEBF4}"/>
              </a:ext>
            </a:extLst>
          </p:cNvPr>
          <p:cNvGrpSpPr/>
          <p:nvPr/>
        </p:nvGrpSpPr>
        <p:grpSpPr>
          <a:xfrm>
            <a:off x="6382451" y="3767073"/>
            <a:ext cx="5524440" cy="645019"/>
            <a:chOff x="6882413" y="4932618"/>
            <a:chExt cx="5524440" cy="645019"/>
          </a:xfrm>
        </p:grpSpPr>
        <p:sp>
          <p:nvSpPr>
            <p:cNvPr id="35" name="TextBox 34">
              <a:extLst>
                <a:ext uri="{FF2B5EF4-FFF2-40B4-BE49-F238E27FC236}">
                  <a16:creationId xmlns:a16="http://schemas.microsoft.com/office/drawing/2014/main" id="{F4BF88A6-8E54-4B63-9AB7-C93C6F796AFD}"/>
                </a:ext>
              </a:extLst>
            </p:cNvPr>
            <p:cNvSpPr txBox="1"/>
            <p:nvPr/>
          </p:nvSpPr>
          <p:spPr>
            <a:xfrm>
              <a:off x="9002075" y="5092889"/>
              <a:ext cx="3404778" cy="484748"/>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Building out US Sales Organization including Lead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Generation.  </a:t>
              </a:r>
              <a:r>
                <a:rPr kumimoji="0" lang="en-US" sz="1050" b="1" i="0" u="none" strike="noStrike" kern="0" cap="none" spc="0" normalizeH="0" baseline="0" noProof="0" dirty="0">
                  <a:ln>
                    <a:noFill/>
                  </a:ln>
                  <a:solidFill>
                    <a:srgbClr val="000000"/>
                  </a:solidFill>
                  <a:effectLst/>
                  <a:uLnTx/>
                  <a:uFillTx/>
                  <a:latin typeface="Arial"/>
                  <a:cs typeface="Arial"/>
                  <a:sym typeface="Arial"/>
                </a:rPr>
                <a:t>Increasing revenue this year by 2x to 3x,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00000"/>
                  </a:solidFill>
                  <a:effectLst/>
                  <a:uLnTx/>
                  <a:uFillTx/>
                  <a:latin typeface="Arial"/>
                  <a:cs typeface="Arial"/>
                  <a:sym typeface="Arial"/>
                </a:rPr>
                <a:t>Partnering until they are acquired</a:t>
              </a:r>
            </a:p>
          </p:txBody>
        </p:sp>
        <p:pic>
          <p:nvPicPr>
            <p:cNvPr id="37" name="Picture 36" descr="Logo&#10;&#10;Description automatically generated with medium confidence">
              <a:extLst>
                <a:ext uri="{FF2B5EF4-FFF2-40B4-BE49-F238E27FC236}">
                  <a16:creationId xmlns:a16="http://schemas.microsoft.com/office/drawing/2014/main" id="{924117E2-7372-47F1-909B-CAEB59617144}"/>
                </a:ext>
              </a:extLst>
            </p:cNvPr>
            <p:cNvPicPr>
              <a:picLocks noChangeAspect="1"/>
            </p:cNvPicPr>
            <p:nvPr/>
          </p:nvPicPr>
          <p:blipFill rotWithShape="1">
            <a:blip r:embed="rId13"/>
            <a:srcRect l="12143" t="15771" r="12143" b="15771"/>
            <a:stretch/>
          </p:blipFill>
          <p:spPr>
            <a:xfrm>
              <a:off x="6882413" y="4932618"/>
              <a:ext cx="1951994" cy="582518"/>
            </a:xfrm>
            <a:prstGeom prst="rect">
              <a:avLst/>
            </a:prstGeom>
          </p:spPr>
        </p:pic>
      </p:grpSp>
    </p:spTree>
    <p:extLst>
      <p:ext uri="{BB962C8B-B14F-4D97-AF65-F5344CB8AC3E}">
        <p14:creationId xmlns:p14="http://schemas.microsoft.com/office/powerpoint/2010/main" val="265764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613" y="395092"/>
            <a:ext cx="11466875" cy="403200"/>
          </a:xfrm>
        </p:spPr>
        <p:txBody>
          <a:bodyPr/>
          <a:lstStyle/>
          <a:p>
            <a:r>
              <a:rPr lang="en-GB" dirty="0"/>
              <a:t>Our Services Have Expanded</a:t>
            </a:r>
          </a:p>
        </p:txBody>
      </p:sp>
      <p:sp>
        <p:nvSpPr>
          <p:cNvPr id="5" name="Text Placeholder 4"/>
          <p:cNvSpPr>
            <a:spLocks noGrp="1"/>
          </p:cNvSpPr>
          <p:nvPr>
            <p:ph type="body" sz="quarter" idx="14"/>
          </p:nvPr>
        </p:nvSpPr>
        <p:spPr>
          <a:xfrm>
            <a:off x="359488" y="936635"/>
            <a:ext cx="11466000" cy="3872872"/>
          </a:xfrm>
        </p:spPr>
        <p:txBody>
          <a:bodyPr/>
          <a:lstStyle/>
          <a:p>
            <a:endParaRPr lang="en-US" sz="2800" dirty="0"/>
          </a:p>
          <a:p>
            <a:pPr marL="342900" indent="-342900">
              <a:buFont typeface="Arial" panose="020B0604020202020204" pitchFamily="34" charset="0"/>
              <a:buAutoNum type="arabicPeriod"/>
            </a:pPr>
            <a:r>
              <a:rPr lang="en-US" sz="2000" b="1" dirty="0"/>
              <a:t>Outsourced (AEs)selling and (SDR/BDR) lead generation </a:t>
            </a:r>
            <a:r>
              <a:rPr lang="en-US" sz="2000" dirty="0"/>
              <a:t>(we can book meetings and potentially sell also)  1099, or W-2 employees.  Teams in the US and Abroad</a:t>
            </a:r>
          </a:p>
          <a:p>
            <a:pPr marL="342900" indent="-342900">
              <a:buAutoNum type="arabicPeriod"/>
            </a:pPr>
            <a:r>
              <a:rPr lang="en-US" sz="2000" b="1" dirty="0"/>
              <a:t>Sales training</a:t>
            </a:r>
            <a:r>
              <a:rPr lang="en-US" sz="2000" dirty="0"/>
              <a:t>, ongoing sales curriculum/certification, and coaching</a:t>
            </a:r>
          </a:p>
          <a:p>
            <a:pPr marL="342900" indent="-342900">
              <a:buAutoNum type="arabicPeriod"/>
            </a:pPr>
            <a:r>
              <a:rPr lang="en-US" sz="2000" b="1" dirty="0"/>
              <a:t>Financial analytics of sales, revenue, comp plans, territory builds</a:t>
            </a:r>
            <a:r>
              <a:rPr lang="en-US" sz="2000" dirty="0"/>
              <a:t> based on revenue achievement;</a:t>
            </a:r>
          </a:p>
          <a:p>
            <a:pPr marL="342900" indent="-342900">
              <a:buAutoNum type="arabicPeriod"/>
            </a:pPr>
            <a:r>
              <a:rPr lang="en-US" sz="2000" b="1" dirty="0"/>
              <a:t>Implement and fine-turn your  Tech Stack </a:t>
            </a:r>
            <a:r>
              <a:rPr lang="en-US" sz="2000" dirty="0"/>
              <a:t>including Salesloft, Zoom, Video, etc</a:t>
            </a:r>
          </a:p>
          <a:p>
            <a:pPr marL="342900" indent="-342900">
              <a:buAutoNum type="arabicPeriod"/>
            </a:pPr>
            <a:r>
              <a:rPr lang="en-US" sz="2000" b="1" dirty="0"/>
              <a:t>Build out cadences and messaging </a:t>
            </a:r>
            <a:r>
              <a:rPr lang="en-US" sz="2000" dirty="0"/>
              <a:t>to book the meetings </a:t>
            </a:r>
          </a:p>
          <a:p>
            <a:pPr marL="342900" indent="-342900">
              <a:buAutoNum type="arabicPeriod"/>
            </a:pPr>
            <a:r>
              <a:rPr lang="en-US" sz="2000" b="1" dirty="0"/>
              <a:t>Build sales and lead generation playbooks</a:t>
            </a:r>
          </a:p>
          <a:p>
            <a:pPr marL="342900" indent="-342900">
              <a:buAutoNum type="arabicPeriod"/>
            </a:pPr>
            <a:r>
              <a:rPr lang="en-US" sz="2000" b="1" dirty="0"/>
              <a:t>Outsourced Marketing Efforts and Support</a:t>
            </a:r>
          </a:p>
        </p:txBody>
      </p:sp>
      <p:sp>
        <p:nvSpPr>
          <p:cNvPr id="2" name="TextBox 1">
            <a:extLst>
              <a:ext uri="{FF2B5EF4-FFF2-40B4-BE49-F238E27FC236}">
                <a16:creationId xmlns:a16="http://schemas.microsoft.com/office/drawing/2014/main" id="{82058787-AF56-6B69-EA58-E225F6AF943F}"/>
              </a:ext>
            </a:extLst>
          </p:cNvPr>
          <p:cNvSpPr txBox="1"/>
          <p:nvPr/>
        </p:nvSpPr>
        <p:spPr>
          <a:xfrm>
            <a:off x="2030680" y="5423092"/>
            <a:ext cx="7730837" cy="307777"/>
          </a:xfrm>
          <a:prstGeom prst="rect">
            <a:avLst/>
          </a:prstGeom>
          <a:noFill/>
        </p:spPr>
        <p:txBody>
          <a:bodyPr wrap="square" lIns="0" tIns="0" rIns="0" bIns="0" rtlCol="0">
            <a:spAutoFit/>
          </a:bodyPr>
          <a:lstStyle/>
          <a:p>
            <a:r>
              <a:rPr lang="en-US" sz="2000" i="1" dirty="0">
                <a:solidFill>
                  <a:srgbClr val="00B050"/>
                </a:solidFill>
              </a:rPr>
              <a:t>We work right beside you like we are part of your organization</a:t>
            </a:r>
          </a:p>
        </p:txBody>
      </p:sp>
    </p:spTree>
    <p:extLst>
      <p:ext uri="{BB962C8B-B14F-4D97-AF65-F5344CB8AC3E}">
        <p14:creationId xmlns:p14="http://schemas.microsoft.com/office/powerpoint/2010/main" val="400712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E4CE9B-3C96-B272-5F22-9F94388313E0}"/>
              </a:ext>
            </a:extLst>
          </p:cNvPr>
          <p:cNvSpPr/>
          <p:nvPr/>
        </p:nvSpPr>
        <p:spPr>
          <a:xfrm>
            <a:off x="284085" y="2414726"/>
            <a:ext cx="3852909" cy="3382392"/>
          </a:xfrm>
          <a:prstGeom prst="rect">
            <a:avLst/>
          </a:prstGeom>
          <a:solidFill>
            <a:schemeClr val="accent3">
              <a:lumMod val="60000"/>
              <a:lumOff val="40000"/>
            </a:schemeClr>
          </a:solidFill>
        </p:spPr>
        <p:txBody>
          <a:bodyPr rtlCol="0" anchor="ctr"/>
          <a:lstStyle/>
          <a:p>
            <a:pPr algn="ctr"/>
            <a:endParaRPr lang="en-US"/>
          </a:p>
        </p:txBody>
      </p:sp>
      <p:graphicFrame>
        <p:nvGraphicFramePr>
          <p:cNvPr id="6" name="Object 5" hidden="1">
            <a:extLst>
              <a:ext uri="{FF2B5EF4-FFF2-40B4-BE49-F238E27FC236}">
                <a16:creationId xmlns:a16="http://schemas.microsoft.com/office/drawing/2014/main" id="{1DFC637D-7E9C-447F-B82B-4FA241DBE1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709" imgH="707" progId="TCLayout.ActiveDocument.1">
                  <p:embed/>
                </p:oleObj>
              </mc:Choice>
              <mc:Fallback>
                <p:oleObj name="think-cell Slide" r:id="rId3" imgW="709" imgH="707" progId="TCLayout.ActiveDocument.1">
                  <p:embed/>
                  <p:pic>
                    <p:nvPicPr>
                      <p:cNvPr id="6" name="Object 5" hidden="1">
                        <a:extLst>
                          <a:ext uri="{FF2B5EF4-FFF2-40B4-BE49-F238E27FC236}">
                            <a16:creationId xmlns:a16="http://schemas.microsoft.com/office/drawing/2014/main" id="{1DFC637D-7E9C-447F-B82B-4FA241DBE1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89F5066-39A1-4965-BF07-F4FF4D39420A}"/>
              </a:ext>
            </a:extLst>
          </p:cNvPr>
          <p:cNvSpPr>
            <a:spLocks noGrp="1"/>
          </p:cNvSpPr>
          <p:nvPr>
            <p:ph type="title"/>
          </p:nvPr>
        </p:nvSpPr>
        <p:spPr/>
        <p:txBody>
          <a:bodyPr vert="horz"/>
          <a:lstStyle/>
          <a:p>
            <a:r>
              <a:rPr lang="en-US" dirty="0"/>
              <a:t>CCG’s growth has us better positioned to support you more than ever before!</a:t>
            </a:r>
          </a:p>
        </p:txBody>
      </p:sp>
      <p:sp>
        <p:nvSpPr>
          <p:cNvPr id="3" name="Slide Number Placeholder 2">
            <a:extLst>
              <a:ext uri="{FF2B5EF4-FFF2-40B4-BE49-F238E27FC236}">
                <a16:creationId xmlns:a16="http://schemas.microsoft.com/office/drawing/2014/main" id="{4FBFA9E5-E7F0-4278-A512-CAAF367C2B62}"/>
              </a:ext>
            </a:extLst>
          </p:cNvPr>
          <p:cNvSpPr>
            <a:spLocks noGrp="1"/>
          </p:cNvSpPr>
          <p:nvPr>
            <p:ph type="sldNum" sz="quarter" idx="10"/>
          </p:nvPr>
        </p:nvSpPr>
        <p:spPr/>
        <p:txBody>
          <a:bodyPr/>
          <a:lstStyle/>
          <a:p>
            <a:fld id="{4034BEE3-566C-4068-A777-C3A4762E861B}" type="slidenum">
              <a:rPr lang="en-GB" smtClean="0"/>
              <a:pPr/>
              <a:t>6</a:t>
            </a:fld>
            <a:endParaRPr lang="en-GB" dirty="0"/>
          </a:p>
        </p:txBody>
      </p:sp>
      <p:sp>
        <p:nvSpPr>
          <p:cNvPr id="5" name="Text Placeholder 4">
            <a:extLst>
              <a:ext uri="{FF2B5EF4-FFF2-40B4-BE49-F238E27FC236}">
                <a16:creationId xmlns:a16="http://schemas.microsoft.com/office/drawing/2014/main" id="{84C5610B-3ECF-4789-A1AE-EFD0C81C237F}"/>
              </a:ext>
            </a:extLst>
          </p:cNvPr>
          <p:cNvSpPr>
            <a:spLocks noGrp="1"/>
          </p:cNvSpPr>
          <p:nvPr>
            <p:ph type="body" sz="quarter" idx="13"/>
          </p:nvPr>
        </p:nvSpPr>
        <p:spPr/>
        <p:txBody>
          <a:bodyPr/>
          <a:lstStyle/>
          <a:p>
            <a:r>
              <a:rPr lang="en-US" dirty="0"/>
              <a:t>Larger team, new offerings, more flexibility</a:t>
            </a:r>
          </a:p>
        </p:txBody>
      </p:sp>
      <p:sp>
        <p:nvSpPr>
          <p:cNvPr id="7" name="TextBox 6">
            <a:extLst>
              <a:ext uri="{FF2B5EF4-FFF2-40B4-BE49-F238E27FC236}">
                <a16:creationId xmlns:a16="http://schemas.microsoft.com/office/drawing/2014/main" id="{73B5EA0D-8A96-4839-93A7-ABF734FCFE2F}"/>
              </a:ext>
            </a:extLst>
          </p:cNvPr>
          <p:cNvSpPr txBox="1"/>
          <p:nvPr/>
        </p:nvSpPr>
        <p:spPr>
          <a:xfrm>
            <a:off x="1960677" y="1445091"/>
            <a:ext cx="9980844" cy="738664"/>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b="1" dirty="0"/>
              <a:t>Added expertise </a:t>
            </a:r>
            <a:r>
              <a:rPr lang="en-US" sz="1600" dirty="0"/>
              <a:t>specific to core competencies at both the </a:t>
            </a:r>
            <a:r>
              <a:rPr lang="en-US" sz="1600" b="1" dirty="0">
                <a:solidFill>
                  <a:srgbClr val="003670"/>
                </a:solidFill>
              </a:rPr>
              <a:t>SDR and Senior Sales level</a:t>
            </a:r>
          </a:p>
          <a:p>
            <a:pPr marL="285750" indent="-285750">
              <a:buFont typeface="Arial" panose="020B0604020202020204" pitchFamily="34" charset="0"/>
              <a:buChar char="•"/>
            </a:pPr>
            <a:r>
              <a:rPr lang="en-US" sz="1600" b="1" dirty="0"/>
              <a:t>Accelerated growth </a:t>
            </a:r>
            <a:r>
              <a:rPr lang="en-US" sz="1600" dirty="0"/>
              <a:t>– with current clients, new clients, &amp; new services – </a:t>
            </a:r>
            <a:r>
              <a:rPr lang="en-US" sz="1600" b="1" dirty="0">
                <a:solidFill>
                  <a:srgbClr val="003670"/>
                </a:solidFill>
              </a:rPr>
              <a:t>100% retention rate</a:t>
            </a:r>
          </a:p>
          <a:p>
            <a:pPr marL="285750" indent="-285750">
              <a:buFont typeface="Arial" panose="020B0604020202020204" pitchFamily="34" charset="0"/>
              <a:buChar char="•"/>
            </a:pPr>
            <a:r>
              <a:rPr lang="en-US" sz="1600" dirty="0"/>
              <a:t>With a growing network of sales &amp; consulting expertise, </a:t>
            </a:r>
            <a:r>
              <a:rPr lang="en-US" sz="1600" b="1" i="1" dirty="0"/>
              <a:t>we can support  in new ways…</a:t>
            </a:r>
          </a:p>
        </p:txBody>
      </p:sp>
      <p:pic>
        <p:nvPicPr>
          <p:cNvPr id="9" name="Graphic 8">
            <a:extLst>
              <a:ext uri="{FF2B5EF4-FFF2-40B4-BE49-F238E27FC236}">
                <a16:creationId xmlns:a16="http://schemas.microsoft.com/office/drawing/2014/main" id="{C3CDA911-FD10-457F-9D64-53A753A391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908" y="1308580"/>
            <a:ext cx="1133395" cy="985561"/>
          </a:xfrm>
          <a:prstGeom prst="rect">
            <a:avLst/>
          </a:prstGeom>
        </p:spPr>
      </p:pic>
      <p:sp>
        <p:nvSpPr>
          <p:cNvPr id="10" name="Google Shape;540;p13">
            <a:extLst>
              <a:ext uri="{FF2B5EF4-FFF2-40B4-BE49-F238E27FC236}">
                <a16:creationId xmlns:a16="http://schemas.microsoft.com/office/drawing/2014/main" id="{0308EA72-6220-4046-A169-4FFA0C5ACEA0}"/>
              </a:ext>
            </a:extLst>
          </p:cNvPr>
          <p:cNvSpPr txBox="1">
            <a:spLocks/>
          </p:cNvSpPr>
          <p:nvPr/>
        </p:nvSpPr>
        <p:spPr>
          <a:xfrm>
            <a:off x="359999" y="2509474"/>
            <a:ext cx="3688217" cy="331864"/>
          </a:xfrm>
          <a:prstGeom prst="rect">
            <a:avLst/>
          </a:prstGeom>
          <a:solidFill>
            <a:srgbClr val="003670"/>
          </a:solidFill>
          <a:ln>
            <a:noFill/>
          </a:ln>
        </p:spPr>
        <p:txBody>
          <a:bodyPr spcFirstLastPara="1" wrap="square" lIns="0" tIns="0" rIns="0" bIns="0" anchor="ctr" anchorCtr="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chemeClr val="lt1"/>
              </a:buClr>
              <a:buSzPts val="1600"/>
            </a:pPr>
            <a:r>
              <a:rPr lang="en-US">
                <a:solidFill>
                  <a:schemeClr val="lt1"/>
                </a:solidFill>
              </a:rPr>
              <a:t>Outsourced SDR</a:t>
            </a:r>
            <a:endParaRPr lang="en-US" dirty="0"/>
          </a:p>
        </p:txBody>
      </p:sp>
      <p:sp>
        <p:nvSpPr>
          <p:cNvPr id="11" name="Google Shape;541;p13">
            <a:extLst>
              <a:ext uri="{FF2B5EF4-FFF2-40B4-BE49-F238E27FC236}">
                <a16:creationId xmlns:a16="http://schemas.microsoft.com/office/drawing/2014/main" id="{26953401-E8A7-42F2-969C-526FB913D698}"/>
              </a:ext>
            </a:extLst>
          </p:cNvPr>
          <p:cNvSpPr txBox="1">
            <a:spLocks/>
          </p:cNvSpPr>
          <p:nvPr/>
        </p:nvSpPr>
        <p:spPr>
          <a:xfrm>
            <a:off x="359999" y="2949863"/>
            <a:ext cx="3688217" cy="2718366"/>
          </a:xfrm>
          <a:prstGeom prst="rect">
            <a:avLst/>
          </a:prstGeom>
          <a:noFill/>
          <a:ln>
            <a:noFill/>
          </a:ln>
        </p:spPr>
        <p:txBody>
          <a:bodyPr spcFirstLastPara="1" wrap="square" lIns="0" tIns="0" rIns="0" bIns="0" anchor="t" anchorCtr="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chemeClr val="dk1"/>
              </a:buClr>
              <a:buSzPts val="1400"/>
              <a:buFont typeface="Arial"/>
              <a:buChar char="•"/>
            </a:pPr>
            <a:r>
              <a:rPr lang="en-US" sz="1400" dirty="0">
                <a:solidFill>
                  <a:schemeClr val="tx1">
                    <a:lumMod val="50000"/>
                  </a:schemeClr>
                </a:solidFill>
                <a:latin typeface="+mj-lt"/>
              </a:rPr>
              <a:t>CCG provides </a:t>
            </a:r>
            <a:r>
              <a:rPr lang="en-US" sz="1400" b="1" dirty="0">
                <a:solidFill>
                  <a:schemeClr val="tx1">
                    <a:lumMod val="50000"/>
                  </a:schemeClr>
                </a:solidFill>
                <a:latin typeface="+mj-lt"/>
              </a:rPr>
              <a:t>named contact to support  lead generation efforts </a:t>
            </a:r>
          </a:p>
          <a:p>
            <a:pPr marL="285750" indent="-285750">
              <a:buClr>
                <a:schemeClr val="dk1"/>
              </a:buClr>
              <a:buSzPts val="1400"/>
              <a:buFont typeface="Arial"/>
              <a:buChar char="•"/>
            </a:pPr>
            <a:r>
              <a:rPr lang="en-US" sz="1400" dirty="0">
                <a:solidFill>
                  <a:schemeClr val="tx1">
                    <a:lumMod val="50000"/>
                  </a:schemeClr>
                </a:solidFill>
                <a:latin typeface="+mj-lt"/>
              </a:rPr>
              <a:t>Named contact to send emails, leverage phone, video and LinkedIn</a:t>
            </a:r>
            <a:r>
              <a:rPr lang="en-US" sz="1400" b="1" dirty="0">
                <a:solidFill>
                  <a:schemeClr val="tx1">
                    <a:lumMod val="50000"/>
                  </a:schemeClr>
                </a:solidFill>
                <a:latin typeface="+mj-lt"/>
              </a:rPr>
              <a:t> to secure meetings for  outside sales </a:t>
            </a:r>
          </a:p>
          <a:p>
            <a:pPr marL="285750" indent="-285750">
              <a:buClr>
                <a:schemeClr val="dk1"/>
              </a:buClr>
              <a:buSzPts val="1400"/>
              <a:buFont typeface="Arial"/>
              <a:buChar char="•"/>
            </a:pPr>
            <a:r>
              <a:rPr lang="en-US" sz="1400" b="1" dirty="0">
                <a:solidFill>
                  <a:schemeClr val="tx1">
                    <a:lumMod val="50000"/>
                  </a:schemeClr>
                </a:solidFill>
                <a:latin typeface="+mj-lt"/>
              </a:rPr>
              <a:t>Create, standardize and optimize </a:t>
            </a:r>
            <a:r>
              <a:rPr lang="en-US" sz="1400" dirty="0">
                <a:solidFill>
                  <a:schemeClr val="tx1">
                    <a:lumMod val="50000"/>
                  </a:schemeClr>
                </a:solidFill>
                <a:latin typeface="+mj-lt"/>
              </a:rPr>
              <a:t> </a:t>
            </a:r>
            <a:r>
              <a:rPr lang="en-US" sz="1400" b="1" dirty="0">
                <a:solidFill>
                  <a:schemeClr val="tx1">
                    <a:lumMod val="50000"/>
                  </a:schemeClr>
                </a:solidFill>
                <a:latin typeface="+mj-lt"/>
              </a:rPr>
              <a:t>cadence structure and messaging </a:t>
            </a:r>
          </a:p>
          <a:p>
            <a:pPr marL="285750" indent="-285750">
              <a:buClr>
                <a:srgbClr val="000000"/>
              </a:buClr>
              <a:buSzPts val="1400"/>
              <a:buFont typeface="Arial"/>
              <a:buChar char="•"/>
              <a:defRPr/>
            </a:pPr>
            <a:r>
              <a:rPr lang="en-US" sz="1400" kern="0" dirty="0">
                <a:solidFill>
                  <a:schemeClr val="tx1">
                    <a:lumMod val="50000"/>
                  </a:schemeClr>
                </a:solidFill>
                <a:latin typeface="+mj-lt"/>
                <a:sym typeface="Calibri"/>
              </a:rPr>
              <a:t>Creation of </a:t>
            </a:r>
            <a:r>
              <a:rPr lang="en-US" sz="1400" b="1" kern="0" dirty="0">
                <a:solidFill>
                  <a:schemeClr val="tx1">
                    <a:lumMod val="50000"/>
                  </a:schemeClr>
                </a:solidFill>
                <a:latin typeface="+mj-lt"/>
                <a:sym typeface="Calibri"/>
              </a:rPr>
              <a:t>monthly cadence committee </a:t>
            </a:r>
            <a:r>
              <a:rPr lang="en-US" sz="1400" kern="0" dirty="0">
                <a:solidFill>
                  <a:schemeClr val="tx1">
                    <a:lumMod val="50000"/>
                  </a:schemeClr>
                </a:solidFill>
                <a:latin typeface="+mj-lt"/>
                <a:sym typeface="Calibri"/>
              </a:rPr>
              <a:t>to review and refine outreach cadences</a:t>
            </a:r>
          </a:p>
        </p:txBody>
      </p:sp>
      <p:sp>
        <p:nvSpPr>
          <p:cNvPr id="12" name="Google Shape;542;p13">
            <a:extLst>
              <a:ext uri="{FF2B5EF4-FFF2-40B4-BE49-F238E27FC236}">
                <a16:creationId xmlns:a16="http://schemas.microsoft.com/office/drawing/2014/main" id="{F038F03A-42B3-464A-B16F-8DDC9386F45E}"/>
              </a:ext>
            </a:extLst>
          </p:cNvPr>
          <p:cNvSpPr txBox="1">
            <a:spLocks/>
          </p:cNvSpPr>
          <p:nvPr/>
        </p:nvSpPr>
        <p:spPr>
          <a:xfrm>
            <a:off x="4249328" y="2509474"/>
            <a:ext cx="3688217" cy="331864"/>
          </a:xfrm>
          <a:prstGeom prst="rect">
            <a:avLst/>
          </a:prstGeom>
          <a:solidFill>
            <a:srgbClr val="003670"/>
          </a:solidFill>
          <a:ln>
            <a:noFill/>
          </a:ln>
        </p:spPr>
        <p:txBody>
          <a:bodyPr spcFirstLastPara="1" wrap="square" lIns="0" tIns="0" rIns="0" bIns="0" anchor="ctr" anchorCtr="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chemeClr val="lt1"/>
              </a:buClr>
              <a:buSzPts val="1600"/>
            </a:pPr>
            <a:r>
              <a:rPr lang="en-US" dirty="0">
                <a:solidFill>
                  <a:schemeClr val="lt1"/>
                </a:solidFill>
              </a:rPr>
              <a:t>Sales/SDR Recruiting, Hiring, Training</a:t>
            </a:r>
            <a:endParaRPr lang="en-US" dirty="0"/>
          </a:p>
        </p:txBody>
      </p:sp>
      <p:sp>
        <p:nvSpPr>
          <p:cNvPr id="13" name="Google Shape;543;p13">
            <a:extLst>
              <a:ext uri="{FF2B5EF4-FFF2-40B4-BE49-F238E27FC236}">
                <a16:creationId xmlns:a16="http://schemas.microsoft.com/office/drawing/2014/main" id="{CAF2B700-CD73-454A-8024-1D89E8DE81BC}"/>
              </a:ext>
            </a:extLst>
          </p:cNvPr>
          <p:cNvSpPr txBox="1">
            <a:spLocks/>
          </p:cNvSpPr>
          <p:nvPr/>
        </p:nvSpPr>
        <p:spPr>
          <a:xfrm>
            <a:off x="4249328" y="2949863"/>
            <a:ext cx="3688217" cy="2718366"/>
          </a:xfrm>
          <a:prstGeom prst="rect">
            <a:avLst/>
          </a:prstGeom>
          <a:noFill/>
          <a:ln>
            <a:noFill/>
          </a:ln>
        </p:spPr>
        <p:txBody>
          <a:bodyPr spcFirstLastPara="1" wrap="square" lIns="0" tIns="0" rIns="0" bIns="0" anchor="t" anchorCtr="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chemeClr val="dk1"/>
              </a:buClr>
              <a:buSzPts val="1400"/>
              <a:buFont typeface="Arial"/>
              <a:buChar char="•"/>
            </a:pPr>
            <a:r>
              <a:rPr lang="en-US" sz="1400" dirty="0">
                <a:solidFill>
                  <a:schemeClr val="tx1">
                    <a:lumMod val="50000"/>
                  </a:schemeClr>
                </a:solidFill>
                <a:latin typeface="+mj-lt"/>
              </a:rPr>
              <a:t>CCG to </a:t>
            </a:r>
            <a:r>
              <a:rPr lang="en-US" sz="1400" b="1" dirty="0">
                <a:solidFill>
                  <a:schemeClr val="tx1">
                    <a:lumMod val="50000"/>
                  </a:schemeClr>
                </a:solidFill>
                <a:latin typeface="+mj-lt"/>
              </a:rPr>
              <a:t>recruit and hire required # of AEs/SDRs </a:t>
            </a:r>
            <a:r>
              <a:rPr lang="en-US" sz="1400" dirty="0">
                <a:solidFill>
                  <a:schemeClr val="tx1">
                    <a:lumMod val="50000"/>
                  </a:schemeClr>
                </a:solidFill>
                <a:latin typeface="+mj-lt"/>
              </a:rPr>
              <a:t>to meet  sales targets</a:t>
            </a:r>
          </a:p>
          <a:p>
            <a:pPr marL="285750" indent="-285750">
              <a:buClr>
                <a:schemeClr val="dk1"/>
              </a:buClr>
              <a:buSzPts val="1400"/>
              <a:buFont typeface="Arial"/>
              <a:buChar char="•"/>
            </a:pPr>
            <a:r>
              <a:rPr lang="en-US" sz="1400" dirty="0">
                <a:solidFill>
                  <a:schemeClr val="tx1">
                    <a:lumMod val="50000"/>
                  </a:schemeClr>
                </a:solidFill>
                <a:latin typeface="+mj-lt"/>
              </a:rPr>
              <a:t>CCG to </a:t>
            </a:r>
            <a:r>
              <a:rPr lang="en-US" sz="1400" b="1" dirty="0">
                <a:solidFill>
                  <a:schemeClr val="tx1">
                    <a:lumMod val="50000"/>
                  </a:schemeClr>
                </a:solidFill>
                <a:latin typeface="+mj-lt"/>
              </a:rPr>
              <a:t>train Sales/SDRs on</a:t>
            </a:r>
            <a:r>
              <a:rPr lang="en-US" sz="1400" dirty="0">
                <a:solidFill>
                  <a:schemeClr val="tx1">
                    <a:lumMod val="50000"/>
                  </a:schemeClr>
                </a:solidFill>
                <a:latin typeface="+mj-lt"/>
              </a:rPr>
              <a:t>  </a:t>
            </a:r>
            <a:r>
              <a:rPr lang="en-US" sz="1400" b="1" dirty="0">
                <a:solidFill>
                  <a:schemeClr val="tx1">
                    <a:lumMod val="50000"/>
                  </a:schemeClr>
                </a:solidFill>
                <a:latin typeface="+mj-lt"/>
              </a:rPr>
              <a:t>lead generation processes and best practices</a:t>
            </a:r>
          </a:p>
          <a:p>
            <a:pPr marL="285750" indent="-285750">
              <a:buClr>
                <a:schemeClr val="dk1"/>
              </a:buClr>
              <a:buSzPts val="1400"/>
              <a:buFont typeface="Arial"/>
              <a:buChar char="•"/>
            </a:pPr>
            <a:r>
              <a:rPr lang="en-US" sz="1400" b="1" dirty="0">
                <a:solidFill>
                  <a:schemeClr val="tx1">
                    <a:lumMod val="50000"/>
                  </a:schemeClr>
                </a:solidFill>
                <a:latin typeface="+mj-lt"/>
              </a:rPr>
              <a:t>Build and deliver </a:t>
            </a:r>
            <a:r>
              <a:rPr lang="en-US" sz="1400" dirty="0">
                <a:solidFill>
                  <a:schemeClr val="tx1">
                    <a:lumMod val="50000"/>
                  </a:schemeClr>
                </a:solidFill>
                <a:latin typeface="+mj-lt"/>
              </a:rPr>
              <a:t>-specific </a:t>
            </a:r>
            <a:r>
              <a:rPr lang="en-US" sz="1400" b="1" dirty="0">
                <a:solidFill>
                  <a:schemeClr val="tx1">
                    <a:lumMod val="50000"/>
                  </a:schemeClr>
                </a:solidFill>
                <a:latin typeface="+mj-lt"/>
              </a:rPr>
              <a:t>lead generation playbook </a:t>
            </a:r>
          </a:p>
          <a:p>
            <a:pPr>
              <a:buClr>
                <a:schemeClr val="dk1"/>
              </a:buClr>
              <a:buSzPts val="1400"/>
            </a:pPr>
            <a:endParaRPr lang="en-US" sz="1400" dirty="0">
              <a:solidFill>
                <a:schemeClr val="tx1">
                  <a:lumMod val="50000"/>
                </a:schemeClr>
              </a:solidFill>
              <a:latin typeface="+mj-lt"/>
            </a:endParaRPr>
          </a:p>
          <a:p>
            <a:pPr>
              <a:buClr>
                <a:schemeClr val="dk1"/>
              </a:buClr>
              <a:buSzPts val="1400"/>
            </a:pPr>
            <a:endParaRPr lang="en-US" sz="1400" dirty="0">
              <a:solidFill>
                <a:schemeClr val="tx1">
                  <a:lumMod val="50000"/>
                </a:schemeClr>
              </a:solidFill>
              <a:latin typeface="+mj-lt"/>
            </a:endParaRPr>
          </a:p>
        </p:txBody>
      </p:sp>
      <p:sp>
        <p:nvSpPr>
          <p:cNvPr id="15" name="Google Shape;544;p13">
            <a:extLst>
              <a:ext uri="{FF2B5EF4-FFF2-40B4-BE49-F238E27FC236}">
                <a16:creationId xmlns:a16="http://schemas.microsoft.com/office/drawing/2014/main" id="{F24513AC-9072-4051-85E5-34206CB0D8C2}"/>
              </a:ext>
            </a:extLst>
          </p:cNvPr>
          <p:cNvSpPr txBox="1">
            <a:spLocks/>
          </p:cNvSpPr>
          <p:nvPr/>
        </p:nvSpPr>
        <p:spPr>
          <a:xfrm>
            <a:off x="8138657" y="2510111"/>
            <a:ext cx="3688217" cy="331864"/>
          </a:xfrm>
          <a:prstGeom prst="rect">
            <a:avLst/>
          </a:prstGeom>
          <a:solidFill>
            <a:srgbClr val="003670"/>
          </a:solidFill>
          <a:ln>
            <a:noFill/>
          </a:ln>
        </p:spPr>
        <p:txBody>
          <a:bodyPr spcFirstLastPara="1" wrap="square" lIns="0" tIns="0" rIns="0" bIns="0" anchor="ctr" anchorCtr="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chemeClr val="lt1"/>
              </a:buClr>
              <a:buSzPts val="1600"/>
            </a:pPr>
            <a:r>
              <a:rPr lang="en-US">
                <a:solidFill>
                  <a:schemeClr val="lt1"/>
                </a:solidFill>
              </a:rPr>
              <a:t>Full Sales Transformation</a:t>
            </a:r>
            <a:endParaRPr lang="en-US" dirty="0"/>
          </a:p>
        </p:txBody>
      </p:sp>
      <p:sp>
        <p:nvSpPr>
          <p:cNvPr id="16" name="Google Shape;545;p13">
            <a:extLst>
              <a:ext uri="{FF2B5EF4-FFF2-40B4-BE49-F238E27FC236}">
                <a16:creationId xmlns:a16="http://schemas.microsoft.com/office/drawing/2014/main" id="{0FA2E371-390B-4D56-8F17-9B6D3F1CC162}"/>
              </a:ext>
            </a:extLst>
          </p:cNvPr>
          <p:cNvSpPr txBox="1">
            <a:spLocks/>
          </p:cNvSpPr>
          <p:nvPr/>
        </p:nvSpPr>
        <p:spPr>
          <a:xfrm>
            <a:off x="8138657" y="2950989"/>
            <a:ext cx="3688217" cy="2717452"/>
          </a:xfrm>
          <a:prstGeom prst="rect">
            <a:avLst/>
          </a:prstGeom>
          <a:noFill/>
          <a:ln>
            <a:noFill/>
          </a:ln>
        </p:spPr>
        <p:txBody>
          <a:bodyPr spcFirstLastPara="1" wrap="square" lIns="0" tIns="0" rIns="0" bIns="0" anchor="t" anchorCtr="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chemeClr val="dk1"/>
              </a:buClr>
              <a:buSzPts val="1400"/>
              <a:buFont typeface="Arial"/>
              <a:buChar char="•"/>
            </a:pPr>
            <a:r>
              <a:rPr lang="en-US" sz="1400" dirty="0">
                <a:solidFill>
                  <a:schemeClr val="tx1">
                    <a:lumMod val="50000"/>
                  </a:schemeClr>
                </a:solidFill>
                <a:latin typeface="+mj-lt"/>
              </a:rPr>
              <a:t>All components included on left portion of page on-demand, plus … </a:t>
            </a:r>
          </a:p>
          <a:p>
            <a:pPr marL="466725" lvl="1" indent="-285750">
              <a:buSzPts val="1400"/>
              <a:buFont typeface="Arial"/>
              <a:buChar char="•"/>
            </a:pPr>
            <a:r>
              <a:rPr lang="en-US" sz="1200" dirty="0">
                <a:solidFill>
                  <a:schemeClr val="tx1">
                    <a:lumMod val="50000"/>
                  </a:schemeClr>
                </a:solidFill>
                <a:latin typeface="+mj-lt"/>
              </a:rPr>
              <a:t>Sales &amp; </a:t>
            </a:r>
            <a:r>
              <a:rPr lang="en-US" sz="1200" b="1" dirty="0">
                <a:solidFill>
                  <a:schemeClr val="tx1">
                    <a:lumMod val="50000"/>
                  </a:schemeClr>
                </a:solidFill>
                <a:latin typeface="+mj-lt"/>
              </a:rPr>
              <a:t>GTM strategy </a:t>
            </a:r>
            <a:r>
              <a:rPr lang="en-US" sz="1200" dirty="0">
                <a:solidFill>
                  <a:schemeClr val="tx1">
                    <a:lumMod val="50000"/>
                  </a:schemeClr>
                </a:solidFill>
                <a:latin typeface="+mj-lt"/>
              </a:rPr>
              <a:t>development</a:t>
            </a:r>
          </a:p>
          <a:p>
            <a:pPr marL="466725" lvl="1" indent="-285750">
              <a:buClr>
                <a:schemeClr val="dk1"/>
              </a:buClr>
              <a:buSzPts val="1400"/>
              <a:buFont typeface="Arial"/>
              <a:buChar char="•"/>
            </a:pPr>
            <a:r>
              <a:rPr lang="en-US" sz="1200" b="1" dirty="0">
                <a:solidFill>
                  <a:schemeClr val="tx1">
                    <a:lumMod val="50000"/>
                  </a:schemeClr>
                </a:solidFill>
                <a:latin typeface="+mj-lt"/>
              </a:rPr>
              <a:t>Outsourced Sales</a:t>
            </a:r>
            <a:r>
              <a:rPr lang="en-US" sz="1200" dirty="0">
                <a:solidFill>
                  <a:schemeClr val="tx1">
                    <a:lumMod val="50000"/>
                  </a:schemeClr>
                </a:solidFill>
                <a:latin typeface="+mj-lt"/>
              </a:rPr>
              <a:t> solutions</a:t>
            </a:r>
          </a:p>
          <a:p>
            <a:pPr marL="466725" lvl="1" indent="-285750">
              <a:buClr>
                <a:schemeClr val="dk1"/>
              </a:buClr>
              <a:buSzPts val="1400"/>
              <a:buFont typeface="Arial"/>
              <a:buChar char="•"/>
            </a:pPr>
            <a:r>
              <a:rPr lang="en-US" sz="1200" dirty="0">
                <a:solidFill>
                  <a:schemeClr val="tx1">
                    <a:lumMod val="50000"/>
                  </a:schemeClr>
                </a:solidFill>
                <a:latin typeface="+mj-lt"/>
              </a:rPr>
              <a:t>Sales </a:t>
            </a:r>
            <a:r>
              <a:rPr lang="en-US" sz="1200" b="1" dirty="0">
                <a:solidFill>
                  <a:schemeClr val="tx1">
                    <a:lumMod val="50000"/>
                  </a:schemeClr>
                </a:solidFill>
                <a:latin typeface="+mj-lt"/>
              </a:rPr>
              <a:t>territory</a:t>
            </a:r>
            <a:r>
              <a:rPr lang="en-US" sz="1200" dirty="0">
                <a:solidFill>
                  <a:schemeClr val="tx1">
                    <a:lumMod val="50000"/>
                  </a:schemeClr>
                </a:solidFill>
                <a:latin typeface="+mj-lt"/>
              </a:rPr>
              <a:t> building</a:t>
            </a:r>
          </a:p>
          <a:p>
            <a:pPr marL="466725" lvl="1" indent="-285750">
              <a:buClr>
                <a:schemeClr val="dk1"/>
              </a:buClr>
              <a:buSzPts val="1400"/>
              <a:buFont typeface="Arial"/>
              <a:buChar char="•"/>
            </a:pPr>
            <a:r>
              <a:rPr lang="en-US" sz="1200" dirty="0">
                <a:solidFill>
                  <a:schemeClr val="tx1">
                    <a:lumMod val="50000"/>
                  </a:schemeClr>
                </a:solidFill>
                <a:latin typeface="+mj-lt"/>
              </a:rPr>
              <a:t>Sales </a:t>
            </a:r>
            <a:r>
              <a:rPr lang="en-US" sz="1200" b="1" dirty="0">
                <a:solidFill>
                  <a:schemeClr val="tx1">
                    <a:lumMod val="50000"/>
                  </a:schemeClr>
                </a:solidFill>
                <a:latin typeface="+mj-lt"/>
              </a:rPr>
              <a:t>comp plan </a:t>
            </a:r>
            <a:r>
              <a:rPr lang="en-US" sz="1200" dirty="0">
                <a:solidFill>
                  <a:schemeClr val="tx1">
                    <a:lumMod val="50000"/>
                  </a:schemeClr>
                </a:solidFill>
                <a:latin typeface="+mj-lt"/>
              </a:rPr>
              <a:t>building</a:t>
            </a:r>
          </a:p>
          <a:p>
            <a:pPr marL="466725" lvl="1" indent="-285750">
              <a:buClr>
                <a:schemeClr val="dk1"/>
              </a:buClr>
              <a:buSzPts val="1400"/>
              <a:buFont typeface="Arial"/>
              <a:buChar char="•"/>
            </a:pPr>
            <a:r>
              <a:rPr lang="en-US" sz="1200" dirty="0">
                <a:solidFill>
                  <a:schemeClr val="tx1">
                    <a:lumMod val="50000"/>
                  </a:schemeClr>
                </a:solidFill>
                <a:latin typeface="+mj-lt"/>
              </a:rPr>
              <a:t>Lead Generation </a:t>
            </a:r>
            <a:r>
              <a:rPr lang="en-US" sz="1200" b="1" dirty="0">
                <a:solidFill>
                  <a:schemeClr val="tx1">
                    <a:lumMod val="50000"/>
                  </a:schemeClr>
                </a:solidFill>
                <a:latin typeface="+mj-lt"/>
              </a:rPr>
              <a:t>team management</a:t>
            </a:r>
          </a:p>
          <a:p>
            <a:pPr marL="466725" lvl="1" indent="-285750">
              <a:buClr>
                <a:schemeClr val="dk1"/>
              </a:buClr>
              <a:buSzPts val="1400"/>
              <a:buFont typeface="Arial"/>
              <a:buChar char="•"/>
            </a:pPr>
            <a:r>
              <a:rPr lang="en-US" sz="1200" dirty="0">
                <a:solidFill>
                  <a:schemeClr val="tx1">
                    <a:lumMod val="50000"/>
                  </a:schemeClr>
                </a:solidFill>
                <a:latin typeface="+mj-lt"/>
              </a:rPr>
              <a:t>Implementation of </a:t>
            </a:r>
            <a:r>
              <a:rPr lang="en-US" sz="1200" b="1" dirty="0">
                <a:solidFill>
                  <a:schemeClr val="tx1">
                    <a:lumMod val="50000"/>
                  </a:schemeClr>
                </a:solidFill>
                <a:latin typeface="+mj-lt"/>
              </a:rPr>
              <a:t>sales enablement software </a:t>
            </a:r>
            <a:r>
              <a:rPr lang="en-US" sz="1200" dirty="0">
                <a:solidFill>
                  <a:schemeClr val="tx1">
                    <a:lumMod val="50000"/>
                  </a:schemeClr>
                </a:solidFill>
                <a:latin typeface="+mj-lt"/>
              </a:rPr>
              <a:t>(Salesloft, ZoomInfo, Vidyard, etc.)</a:t>
            </a:r>
          </a:p>
          <a:p>
            <a:pPr marL="466725" lvl="1" indent="-285750">
              <a:buClr>
                <a:schemeClr val="dk1"/>
              </a:buClr>
              <a:buSzPts val="1400"/>
              <a:buFont typeface="Arial"/>
              <a:buChar char="•"/>
            </a:pPr>
            <a:r>
              <a:rPr lang="en-US" sz="1200" dirty="0">
                <a:solidFill>
                  <a:schemeClr val="tx1">
                    <a:lumMod val="50000"/>
                  </a:schemeClr>
                </a:solidFill>
                <a:latin typeface="+mj-lt"/>
              </a:rPr>
              <a:t>Sales </a:t>
            </a:r>
            <a:r>
              <a:rPr lang="en-US" sz="1200" b="1" dirty="0">
                <a:solidFill>
                  <a:schemeClr val="tx1">
                    <a:lumMod val="50000"/>
                  </a:schemeClr>
                </a:solidFill>
                <a:latin typeface="+mj-lt"/>
              </a:rPr>
              <a:t>process development &amp; training</a:t>
            </a:r>
          </a:p>
          <a:p>
            <a:pPr marL="466725" lvl="1" indent="-285750">
              <a:buClr>
                <a:schemeClr val="dk1"/>
              </a:buClr>
              <a:buSzPts val="1400"/>
              <a:buFont typeface="Arial"/>
              <a:buChar char="•"/>
            </a:pPr>
            <a:r>
              <a:rPr lang="en-US" sz="1200" b="1" dirty="0">
                <a:solidFill>
                  <a:schemeClr val="tx1">
                    <a:lumMod val="50000"/>
                  </a:schemeClr>
                </a:solidFill>
                <a:latin typeface="+mj-lt"/>
              </a:rPr>
              <a:t>Build and deliver </a:t>
            </a:r>
            <a:r>
              <a:rPr lang="en-US" sz="1200" dirty="0">
                <a:solidFill>
                  <a:schemeClr val="tx1">
                    <a:lumMod val="50000"/>
                  </a:schemeClr>
                </a:solidFill>
                <a:latin typeface="+mj-lt"/>
              </a:rPr>
              <a:t>-specific </a:t>
            </a:r>
            <a:r>
              <a:rPr lang="en-US" sz="1200" b="1" dirty="0">
                <a:solidFill>
                  <a:schemeClr val="tx1">
                    <a:lumMod val="50000"/>
                  </a:schemeClr>
                </a:solidFill>
                <a:latin typeface="+mj-lt"/>
              </a:rPr>
              <a:t>sales playbooks</a:t>
            </a:r>
          </a:p>
          <a:p>
            <a:pPr marL="285750" indent="-196850">
              <a:buClr>
                <a:schemeClr val="dk1"/>
              </a:buClr>
              <a:buSzPts val="1400"/>
              <a:buFont typeface="Arial"/>
              <a:buNone/>
            </a:pPr>
            <a:endParaRPr lang="en-US" sz="1400" dirty="0">
              <a:solidFill>
                <a:schemeClr val="tx1">
                  <a:lumMod val="50000"/>
                </a:schemeClr>
              </a:solidFill>
              <a:latin typeface="+mj-lt"/>
            </a:endParaRPr>
          </a:p>
          <a:p>
            <a:pPr>
              <a:buClr>
                <a:schemeClr val="dk1"/>
              </a:buClr>
              <a:buSzPts val="1400"/>
            </a:pPr>
            <a:endParaRPr lang="en-US" sz="1400" dirty="0">
              <a:solidFill>
                <a:schemeClr val="tx1">
                  <a:lumMod val="50000"/>
                </a:schemeClr>
              </a:solidFill>
              <a:latin typeface="+mj-lt"/>
            </a:endParaRPr>
          </a:p>
        </p:txBody>
      </p:sp>
    </p:spTree>
    <p:extLst>
      <p:ext uri="{BB962C8B-B14F-4D97-AF65-F5344CB8AC3E}">
        <p14:creationId xmlns:p14="http://schemas.microsoft.com/office/powerpoint/2010/main" val="122479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106F-F164-4AC6-9836-D50E0CED67AC}"/>
              </a:ext>
            </a:extLst>
          </p:cNvPr>
          <p:cNvSpPr>
            <a:spLocks noGrp="1"/>
          </p:cNvSpPr>
          <p:nvPr>
            <p:ph type="title"/>
          </p:nvPr>
        </p:nvSpPr>
        <p:spPr/>
        <p:txBody>
          <a:bodyPr/>
          <a:lstStyle/>
          <a:p>
            <a:r>
              <a:rPr lang="en-US" dirty="0"/>
              <a:t>Lead generation technology stack</a:t>
            </a:r>
          </a:p>
        </p:txBody>
      </p:sp>
      <p:sp>
        <p:nvSpPr>
          <p:cNvPr id="3" name="Slide Number Placeholder 2">
            <a:extLst>
              <a:ext uri="{FF2B5EF4-FFF2-40B4-BE49-F238E27FC236}">
                <a16:creationId xmlns:a16="http://schemas.microsoft.com/office/drawing/2014/main" id="{F4554927-A108-4920-81AC-64DA1E72A028}"/>
              </a:ext>
            </a:extLst>
          </p:cNvPr>
          <p:cNvSpPr>
            <a:spLocks noGrp="1"/>
          </p:cNvSpPr>
          <p:nvPr>
            <p:ph type="sldNum" sz="quarter" idx="10"/>
          </p:nvPr>
        </p:nvSpPr>
        <p:spPr/>
        <p:txBody>
          <a:bodyPr/>
          <a:lstStyle/>
          <a:p>
            <a:fld id="{4034BEE3-566C-4068-A777-C3A4762E861B}" type="slidenum">
              <a:rPr lang="en-GB" smtClean="0"/>
              <a:pPr/>
              <a:t>7</a:t>
            </a:fld>
            <a:endParaRPr lang="en-GB" dirty="0"/>
          </a:p>
        </p:txBody>
      </p:sp>
      <p:sp>
        <p:nvSpPr>
          <p:cNvPr id="5" name="Rectangle: Rounded Corners 4">
            <a:extLst>
              <a:ext uri="{FF2B5EF4-FFF2-40B4-BE49-F238E27FC236}">
                <a16:creationId xmlns:a16="http://schemas.microsoft.com/office/drawing/2014/main" id="{EBEEDD7F-27F6-417B-A44A-4F3D6224ECF2}"/>
              </a:ext>
            </a:extLst>
          </p:cNvPr>
          <p:cNvSpPr/>
          <p:nvPr/>
        </p:nvSpPr>
        <p:spPr>
          <a:xfrm>
            <a:off x="1730041" y="4538687"/>
            <a:ext cx="3794760" cy="1018794"/>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1F6A5914-0BF6-448E-86DB-43057C6E7CE1}"/>
              </a:ext>
            </a:extLst>
          </p:cNvPr>
          <p:cNvSpPr/>
          <p:nvPr/>
        </p:nvSpPr>
        <p:spPr>
          <a:xfrm>
            <a:off x="1730041" y="3452104"/>
            <a:ext cx="3794760" cy="1018794"/>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9196DFFF-70C6-4624-B8FA-4DD35471EE01}"/>
              </a:ext>
            </a:extLst>
          </p:cNvPr>
          <p:cNvSpPr/>
          <p:nvPr/>
        </p:nvSpPr>
        <p:spPr>
          <a:xfrm>
            <a:off x="1730041" y="2355988"/>
            <a:ext cx="3794760" cy="1018794"/>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69ED7796-EDB3-4244-B0DE-0677DC0ADE34}"/>
              </a:ext>
            </a:extLst>
          </p:cNvPr>
          <p:cNvSpPr/>
          <p:nvPr/>
        </p:nvSpPr>
        <p:spPr>
          <a:xfrm>
            <a:off x="1730041" y="1269405"/>
            <a:ext cx="3794760" cy="1018794"/>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SalesLoft Reviews: Pricing &amp; Software Features 2020 ...">
            <a:extLst>
              <a:ext uri="{FF2B5EF4-FFF2-40B4-BE49-F238E27FC236}">
                <a16:creationId xmlns:a16="http://schemas.microsoft.com/office/drawing/2014/main" id="{D499A9A6-0BD1-4C4C-8DC6-5A306AD4C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229" y="1269405"/>
            <a:ext cx="2490385" cy="10187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ZoomInfo-Datadashboard">
            <a:extLst>
              <a:ext uri="{FF2B5EF4-FFF2-40B4-BE49-F238E27FC236}">
                <a16:creationId xmlns:a16="http://schemas.microsoft.com/office/drawing/2014/main" id="{983E0DF8-B04B-4741-A084-B237069155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3837" y="2565498"/>
            <a:ext cx="2487168" cy="555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ogo-salesforce-2 | One Smart Dollar">
            <a:extLst>
              <a:ext uri="{FF2B5EF4-FFF2-40B4-BE49-F238E27FC236}">
                <a16:creationId xmlns:a16="http://schemas.microsoft.com/office/drawing/2014/main" id="{10B77DD4-CE0E-4780-8BC9-4377D0FAD28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0210" y="3466313"/>
            <a:ext cx="1934422" cy="1018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Adoption of Video Messaging and Screen Recording in Business ...">
            <a:extLst>
              <a:ext uri="{FF2B5EF4-FFF2-40B4-BE49-F238E27FC236}">
                <a16:creationId xmlns:a16="http://schemas.microsoft.com/office/drawing/2014/main" id="{5117EB79-4B5A-4182-B85A-ACF785D10FE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2141" b="22141"/>
          <a:stretch/>
        </p:blipFill>
        <p:spPr bwMode="auto">
          <a:xfrm>
            <a:off x="2383837" y="4701628"/>
            <a:ext cx="2487168" cy="6929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CFC64F34-EEFB-4BCD-8989-6CE9D2127C69}"/>
              </a:ext>
            </a:extLst>
          </p:cNvPr>
          <p:cNvSpPr/>
          <p:nvPr/>
        </p:nvSpPr>
        <p:spPr>
          <a:xfrm>
            <a:off x="6638858" y="4538687"/>
            <a:ext cx="3794760" cy="1018794"/>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Video Tech for </a:t>
            </a:r>
          </a:p>
          <a:p>
            <a:pPr algn="ctr"/>
            <a:r>
              <a:rPr lang="en-US" sz="2000" dirty="0">
                <a:solidFill>
                  <a:schemeClr val="tx1"/>
                </a:solidFill>
              </a:rPr>
              <a:t>Email Outreach</a:t>
            </a:r>
          </a:p>
        </p:txBody>
      </p:sp>
      <p:sp>
        <p:nvSpPr>
          <p:cNvPr id="14" name="Rectangle: Rounded Corners 13">
            <a:extLst>
              <a:ext uri="{FF2B5EF4-FFF2-40B4-BE49-F238E27FC236}">
                <a16:creationId xmlns:a16="http://schemas.microsoft.com/office/drawing/2014/main" id="{72C9FFFD-C778-4453-A68E-EB48B4B51574}"/>
              </a:ext>
            </a:extLst>
          </p:cNvPr>
          <p:cNvSpPr/>
          <p:nvPr/>
        </p:nvSpPr>
        <p:spPr>
          <a:xfrm>
            <a:off x="6638858" y="3452104"/>
            <a:ext cx="3794760" cy="1018794"/>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Customer Relationship Management</a:t>
            </a:r>
          </a:p>
        </p:txBody>
      </p:sp>
      <p:sp>
        <p:nvSpPr>
          <p:cNvPr id="15" name="Rectangle: Rounded Corners 14">
            <a:extLst>
              <a:ext uri="{FF2B5EF4-FFF2-40B4-BE49-F238E27FC236}">
                <a16:creationId xmlns:a16="http://schemas.microsoft.com/office/drawing/2014/main" id="{49DA8361-DF36-45B4-9C35-8DE6E60FFC87}"/>
              </a:ext>
            </a:extLst>
          </p:cNvPr>
          <p:cNvSpPr/>
          <p:nvPr/>
        </p:nvSpPr>
        <p:spPr>
          <a:xfrm>
            <a:off x="6638858" y="2355988"/>
            <a:ext cx="3794760" cy="1018794"/>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Database for </a:t>
            </a:r>
          </a:p>
          <a:p>
            <a:pPr algn="ctr"/>
            <a:r>
              <a:rPr lang="en-US" sz="2000" dirty="0">
                <a:solidFill>
                  <a:schemeClr val="tx1"/>
                </a:solidFill>
              </a:rPr>
              <a:t>Contact Information</a:t>
            </a:r>
          </a:p>
        </p:txBody>
      </p:sp>
      <p:sp>
        <p:nvSpPr>
          <p:cNvPr id="16" name="Rectangle: Rounded Corners 15">
            <a:extLst>
              <a:ext uri="{FF2B5EF4-FFF2-40B4-BE49-F238E27FC236}">
                <a16:creationId xmlns:a16="http://schemas.microsoft.com/office/drawing/2014/main" id="{ADDDEDA2-ABF6-45AE-8931-3C12EB867641}"/>
              </a:ext>
            </a:extLst>
          </p:cNvPr>
          <p:cNvSpPr/>
          <p:nvPr/>
        </p:nvSpPr>
        <p:spPr>
          <a:xfrm>
            <a:off x="6638858" y="1269405"/>
            <a:ext cx="3794760" cy="1018794"/>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Sales Enablement</a:t>
            </a:r>
          </a:p>
        </p:txBody>
      </p:sp>
      <p:cxnSp>
        <p:nvCxnSpPr>
          <p:cNvPr id="17" name="Straight Arrow Connector 16">
            <a:extLst>
              <a:ext uri="{FF2B5EF4-FFF2-40B4-BE49-F238E27FC236}">
                <a16:creationId xmlns:a16="http://schemas.microsoft.com/office/drawing/2014/main" id="{5322BBCE-1E6C-4C3A-A826-8E987108B27D}"/>
              </a:ext>
            </a:extLst>
          </p:cNvPr>
          <p:cNvCxnSpPr/>
          <p:nvPr/>
        </p:nvCxnSpPr>
        <p:spPr>
          <a:xfrm>
            <a:off x="5658121" y="1840367"/>
            <a:ext cx="8529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449C63-262F-40BE-8527-EA216EFE6F78}"/>
              </a:ext>
            </a:extLst>
          </p:cNvPr>
          <p:cNvCxnSpPr/>
          <p:nvPr/>
        </p:nvCxnSpPr>
        <p:spPr>
          <a:xfrm>
            <a:off x="5658121" y="2931287"/>
            <a:ext cx="8529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C736AA-76C1-41E8-8A47-EA2C37DBF22A}"/>
              </a:ext>
            </a:extLst>
          </p:cNvPr>
          <p:cNvCxnSpPr/>
          <p:nvPr/>
        </p:nvCxnSpPr>
        <p:spPr>
          <a:xfrm>
            <a:off x="5658121" y="4022207"/>
            <a:ext cx="8529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49E8653-3C7B-4272-8BB3-CF28285EE3A2}"/>
              </a:ext>
            </a:extLst>
          </p:cNvPr>
          <p:cNvCxnSpPr/>
          <p:nvPr/>
        </p:nvCxnSpPr>
        <p:spPr>
          <a:xfrm>
            <a:off x="5658121" y="5113126"/>
            <a:ext cx="8529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94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7BE9C-BFEE-2659-FACC-A1A23F2D20C6}"/>
              </a:ext>
            </a:extLst>
          </p:cNvPr>
          <p:cNvSpPr>
            <a:spLocks noGrp="1"/>
          </p:cNvSpPr>
          <p:nvPr>
            <p:ph type="title"/>
          </p:nvPr>
        </p:nvSpPr>
        <p:spPr/>
        <p:txBody>
          <a:bodyPr/>
          <a:lstStyle/>
          <a:p>
            <a:r>
              <a:rPr lang="en-US" dirty="0"/>
              <a:t>CCG Outsourced SDR Engagement Support Model</a:t>
            </a:r>
          </a:p>
        </p:txBody>
      </p:sp>
      <p:sp>
        <p:nvSpPr>
          <p:cNvPr id="5" name="Text Placeholder 4">
            <a:extLst>
              <a:ext uri="{FF2B5EF4-FFF2-40B4-BE49-F238E27FC236}">
                <a16:creationId xmlns:a16="http://schemas.microsoft.com/office/drawing/2014/main" id="{CF22B274-9571-2B4B-ADF4-95D3904EABA1}"/>
              </a:ext>
            </a:extLst>
          </p:cNvPr>
          <p:cNvSpPr>
            <a:spLocks noGrp="1"/>
          </p:cNvSpPr>
          <p:nvPr>
            <p:ph type="body" idx="1"/>
          </p:nvPr>
        </p:nvSpPr>
        <p:spPr/>
        <p:txBody>
          <a:bodyPr/>
          <a:lstStyle/>
          <a:p>
            <a:pPr marL="0" indent="0"/>
            <a:r>
              <a:rPr lang="en-US" dirty="0">
                <a:solidFill>
                  <a:srgbClr val="0070C0"/>
                </a:solidFill>
              </a:rPr>
              <a:t>Dedicated team of sales experts</a:t>
            </a:r>
          </a:p>
        </p:txBody>
      </p:sp>
      <p:pic>
        <p:nvPicPr>
          <p:cNvPr id="6" name="Google Shape;632;p4">
            <a:extLst>
              <a:ext uri="{FF2B5EF4-FFF2-40B4-BE49-F238E27FC236}">
                <a16:creationId xmlns:a16="http://schemas.microsoft.com/office/drawing/2014/main" id="{E1FAD00D-FD02-FC00-F504-74BAA9680835}"/>
              </a:ext>
            </a:extLst>
          </p:cNvPr>
          <p:cNvPicPr preferRelativeResize="0">
            <a:picLocks noChangeAspect="1"/>
          </p:cNvPicPr>
          <p:nvPr/>
        </p:nvPicPr>
        <p:blipFill rotWithShape="1">
          <a:blip r:embed="rId2">
            <a:alphaModFix/>
            <a:extLst>
              <a:ext uri="{BEBA8EAE-BF5A-486C-A8C5-ECC9F3942E4B}">
                <a14:imgProps xmlns:a14="http://schemas.microsoft.com/office/drawing/2010/main">
                  <a14:imgLayer r:embed="rId3">
                    <a14:imgEffect>
                      <a14:backgroundRemoval t="9604" b="98679" l="16760" r="98120">
                        <a14:foregroundMark x1="23880" y1="73169" x2="16760" y2="98679"/>
                        <a14:foregroundMark x1="50800" y1="9604" x2="62240" y2="10504"/>
                        <a14:foregroundMark x1="92560" y1="81032" x2="98120" y2="98679"/>
                      </a14:backgroundRemoval>
                    </a14:imgEffect>
                  </a14:imgLayer>
                </a14:imgProps>
              </a:ext>
            </a:extLst>
          </a:blip>
          <a:srcRect l="14546"/>
          <a:stretch/>
        </p:blipFill>
        <p:spPr>
          <a:xfrm>
            <a:off x="359999" y="1588461"/>
            <a:ext cx="1109072" cy="865231"/>
          </a:xfrm>
          <a:prstGeom prst="rect">
            <a:avLst/>
          </a:prstGeom>
          <a:noFill/>
          <a:ln>
            <a:noFill/>
          </a:ln>
        </p:spPr>
      </p:pic>
      <p:sp>
        <p:nvSpPr>
          <p:cNvPr id="7" name="TextBox 6">
            <a:extLst>
              <a:ext uri="{FF2B5EF4-FFF2-40B4-BE49-F238E27FC236}">
                <a16:creationId xmlns:a16="http://schemas.microsoft.com/office/drawing/2014/main" id="{D01850F5-458C-6CCB-C5EE-6D0D2641C0FE}"/>
              </a:ext>
            </a:extLst>
          </p:cNvPr>
          <p:cNvSpPr txBox="1"/>
          <p:nvPr/>
        </p:nvSpPr>
        <p:spPr>
          <a:xfrm>
            <a:off x="359998" y="2473743"/>
            <a:ext cx="2196589" cy="307777"/>
          </a:xfrm>
          <a:prstGeom prst="rect">
            <a:avLst/>
          </a:prstGeom>
          <a:noFill/>
        </p:spPr>
        <p:txBody>
          <a:bodyPr wrap="square" rtlCol="0">
            <a:spAutoFit/>
          </a:bodyPr>
          <a:lstStyle/>
          <a:p>
            <a:pPr algn="ctr"/>
            <a:r>
              <a:rPr lang="en-US" dirty="0"/>
              <a:t>Executive Sponsors</a:t>
            </a:r>
          </a:p>
        </p:txBody>
      </p:sp>
      <p:pic>
        <p:nvPicPr>
          <p:cNvPr id="8" name="Google Shape;634;p4">
            <a:extLst>
              <a:ext uri="{FF2B5EF4-FFF2-40B4-BE49-F238E27FC236}">
                <a16:creationId xmlns:a16="http://schemas.microsoft.com/office/drawing/2014/main" id="{91303B17-CE0E-12A0-A8FA-674459779C89}"/>
              </a:ext>
            </a:extLst>
          </p:cNvPr>
          <p:cNvPicPr preferRelativeResize="0">
            <a:picLocks noChangeAspect="1"/>
          </p:cNvPicPr>
          <p:nvPr/>
        </p:nvPicPr>
        <p:blipFill rotWithShape="1">
          <a:blip r:embed="rId4">
            <a:alphaModFix/>
            <a:extLst>
              <a:ext uri="{BEBA8EAE-BF5A-486C-A8C5-ECC9F3942E4B}">
                <a14:imgProps xmlns:a14="http://schemas.microsoft.com/office/drawing/2010/main">
                  <a14:imgLayer r:embed="rId5">
                    <a14:imgEffect>
                      <a14:backgroundRemoval t="8735" b="98957" l="3662" r="77376">
                        <a14:foregroundMark x1="32432" y1="58540" x2="3662" y2="99022"/>
                        <a14:foregroundMark x1="38492" y1="8735" x2="51874" y2="13299"/>
                        <a14:foregroundMark x1="51874" y1="13299" x2="53182" y2="18123"/>
                        <a14:foregroundMark x1="10157" y1="85072" x2="37838" y2="58866"/>
                      </a14:backgroundRemoval>
                    </a14:imgEffect>
                  </a14:imgLayer>
                </a14:imgProps>
              </a:ext>
            </a:extLst>
          </a:blip>
          <a:srcRect r="13970"/>
          <a:stretch/>
        </p:blipFill>
        <p:spPr>
          <a:xfrm>
            <a:off x="1527608" y="1588461"/>
            <a:ext cx="1109072" cy="862061"/>
          </a:xfrm>
          <a:prstGeom prst="rect">
            <a:avLst/>
          </a:prstGeom>
          <a:noFill/>
          <a:ln>
            <a:noFill/>
          </a:ln>
        </p:spPr>
      </p:pic>
      <p:pic>
        <p:nvPicPr>
          <p:cNvPr id="9" name="Google Shape;662;ge55153776d_0_0">
            <a:extLst>
              <a:ext uri="{FF2B5EF4-FFF2-40B4-BE49-F238E27FC236}">
                <a16:creationId xmlns:a16="http://schemas.microsoft.com/office/drawing/2014/main" id="{29C305E2-8193-BA8F-2987-5094D7D83F8D}"/>
              </a:ext>
            </a:extLst>
          </p:cNvPr>
          <p:cNvPicPr preferRelativeResize="0">
            <a:picLocks noChangeAspect="1"/>
          </p:cNvPicPr>
          <p:nvPr/>
        </p:nvPicPr>
        <p:blipFill rotWithShape="1">
          <a:blip r:embed="rId6">
            <a:alphaModFix/>
            <a:extLst>
              <a:ext uri="{BEBA8EAE-BF5A-486C-A8C5-ECC9F3942E4B}">
                <a14:imgProps xmlns:a14="http://schemas.microsoft.com/office/drawing/2010/main">
                  <a14:imgLayer r:embed="rId7">
                    <a14:imgEffect>
                      <a14:backgroundRemoval t="2650" b="98466" l="3330" r="89123">
                        <a14:foregroundMark x1="47836" y1="8508" x2="47836" y2="8508"/>
                        <a14:foregroundMark x1="45727" y1="6276" x2="45727" y2="6276"/>
                        <a14:foregroundMark x1="52830" y1="4463" x2="57492" y2="4463"/>
                        <a14:foregroundMark x1="45949" y1="6695" x2="45949" y2="6695"/>
                        <a14:foregroundMark x1="46282" y1="6276" x2="46282" y2="6276"/>
                        <a14:foregroundMark x1="44506" y1="6276" x2="44506" y2="6276"/>
                        <a14:foregroundMark x1="43174" y1="8508" x2="43174" y2="8508"/>
                        <a14:foregroundMark x1="41842" y1="10460" x2="41842" y2="10460"/>
                        <a14:foregroundMark x1="51165" y1="2929" x2="51165" y2="2929"/>
                        <a14:foregroundMark x1="53940" y1="2650" x2="53940" y2="2650"/>
                        <a14:foregroundMark x1="38513" y1="16039" x2="38513" y2="16039"/>
                        <a14:foregroundMark x1="38069" y1="68619" x2="39512" y2="81590"/>
                        <a14:foregroundMark x1="39512" y1="81590" x2="48169" y2="91213"/>
                        <a14:foregroundMark x1="48169" y1="91213" x2="66260" y2="93584"/>
                        <a14:foregroundMark x1="66260" y1="93584" x2="76693" y2="93445"/>
                        <a14:foregroundMark x1="76693" y1="93445" x2="66593" y2="78103"/>
                        <a14:foregroundMark x1="66593" y1="78103" x2="37292" y2="67922"/>
                        <a14:foregroundMark x1="9101" y1="82287" x2="1110" y2="92469"/>
                        <a14:foregroundMark x1="1110" y1="92469" x2="53829" y2="99861"/>
                        <a14:foregroundMark x1="53829" y1="99861" x2="86792" y2="98605"/>
                        <a14:foregroundMark x1="86792" y1="98605" x2="66260" y2="86471"/>
                        <a14:foregroundMark x1="66260" y1="86471" x2="7880" y2="83264"/>
                        <a14:foregroundMark x1="5216" y1="84798" x2="3330" y2="98466"/>
                        <a14:foregroundMark x1="3330" y1="98466" x2="6104" y2="86611"/>
                      </a14:backgroundRemoval>
                    </a14:imgEffect>
                  </a14:imgLayer>
                </a14:imgProps>
              </a:ext>
            </a:extLst>
          </a:blip>
          <a:srcRect/>
          <a:stretch/>
        </p:blipFill>
        <p:spPr>
          <a:xfrm>
            <a:off x="6627724" y="1629081"/>
            <a:ext cx="1109073" cy="881826"/>
          </a:xfrm>
          <a:prstGeom prst="rect">
            <a:avLst/>
          </a:prstGeom>
          <a:noFill/>
          <a:ln>
            <a:noFill/>
          </a:ln>
        </p:spPr>
      </p:pic>
      <p:pic>
        <p:nvPicPr>
          <p:cNvPr id="10" name="Picture 9" descr="A person smiling for the camera&#10;&#10;Description automatically generated with medium confidence">
            <a:extLst>
              <a:ext uri="{FF2B5EF4-FFF2-40B4-BE49-F238E27FC236}">
                <a16:creationId xmlns:a16="http://schemas.microsoft.com/office/drawing/2014/main" id="{6F2A6B49-95C9-F0D3-BD69-DEFDBA9942CB}"/>
              </a:ext>
            </a:extLst>
          </p:cNvPr>
          <p:cNvPicPr>
            <a:picLocks noChangeAspect="1"/>
          </p:cNvPicPr>
          <p:nvPr/>
        </p:nvPicPr>
        <p:blipFill>
          <a:blip r:embed="rId8"/>
          <a:stretch>
            <a:fillRect/>
          </a:stretch>
        </p:blipFill>
        <p:spPr>
          <a:xfrm>
            <a:off x="6642146" y="2936610"/>
            <a:ext cx="1030005" cy="967522"/>
          </a:xfrm>
          <a:prstGeom prst="rect">
            <a:avLst/>
          </a:prstGeom>
        </p:spPr>
      </p:pic>
      <p:pic>
        <p:nvPicPr>
          <p:cNvPr id="11" name="Picture 8" descr="profile picture">
            <a:extLst>
              <a:ext uri="{FF2B5EF4-FFF2-40B4-BE49-F238E27FC236}">
                <a16:creationId xmlns:a16="http://schemas.microsoft.com/office/drawing/2014/main" id="{264BC7C9-8742-2DB6-FE5A-669BB23F3BC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889" b="98333" l="3333" r="95556">
                        <a14:foregroundMark x1="50556" y1="9444" x2="50556" y2="9444"/>
                        <a14:foregroundMark x1="72222" y1="82222" x2="72222" y2="82222"/>
                        <a14:foregroundMark x1="69444" y1="66667" x2="93889" y2="92222"/>
                        <a14:foregroundMark x1="93889" y1="92222" x2="95556" y2="97222"/>
                        <a14:foregroundMark x1="35556" y1="63889" x2="11667" y2="78333"/>
                        <a14:foregroundMark x1="11667" y1="78333" x2="3333" y2="98333"/>
                      </a14:backgroundRemoval>
                    </a14:imgEffect>
                  </a14:imgLayer>
                </a14:imgProps>
              </a:ext>
              <a:ext uri="{28A0092B-C50C-407E-A947-70E740481C1C}">
                <a14:useLocalDpi xmlns:a14="http://schemas.microsoft.com/office/drawing/2010/main" val="0"/>
              </a:ext>
            </a:extLst>
          </a:blip>
          <a:srcRect/>
          <a:stretch>
            <a:fillRect/>
          </a:stretch>
        </p:blipFill>
        <p:spPr bwMode="auto">
          <a:xfrm>
            <a:off x="6722054" y="4466742"/>
            <a:ext cx="1014743" cy="10373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AA5870D-0813-1272-1937-BB598C0F5CD1}"/>
              </a:ext>
            </a:extLst>
          </p:cNvPr>
          <p:cNvSpPr txBox="1"/>
          <p:nvPr/>
        </p:nvSpPr>
        <p:spPr>
          <a:xfrm>
            <a:off x="5983630" y="2479627"/>
            <a:ext cx="2397260" cy="307777"/>
          </a:xfrm>
          <a:prstGeom prst="rect">
            <a:avLst/>
          </a:prstGeom>
          <a:noFill/>
        </p:spPr>
        <p:txBody>
          <a:bodyPr wrap="square" rtlCol="0">
            <a:spAutoFit/>
          </a:bodyPr>
          <a:lstStyle/>
          <a:p>
            <a:pPr algn="ctr"/>
            <a:r>
              <a:rPr lang="en-US" b="1" dirty="0">
                <a:solidFill>
                  <a:srgbClr val="0070C0"/>
                </a:solidFill>
              </a:rPr>
              <a:t>Engagement Lead</a:t>
            </a:r>
          </a:p>
        </p:txBody>
      </p:sp>
      <p:sp>
        <p:nvSpPr>
          <p:cNvPr id="13" name="TextBox 12">
            <a:extLst>
              <a:ext uri="{FF2B5EF4-FFF2-40B4-BE49-F238E27FC236}">
                <a16:creationId xmlns:a16="http://schemas.microsoft.com/office/drawing/2014/main" id="{45145D24-D466-35DE-D44A-3D54E6D8E1D6}"/>
              </a:ext>
            </a:extLst>
          </p:cNvPr>
          <p:cNvSpPr txBox="1"/>
          <p:nvPr/>
        </p:nvSpPr>
        <p:spPr>
          <a:xfrm>
            <a:off x="6030796" y="3949575"/>
            <a:ext cx="2397260" cy="307777"/>
          </a:xfrm>
          <a:prstGeom prst="rect">
            <a:avLst/>
          </a:prstGeom>
          <a:noFill/>
        </p:spPr>
        <p:txBody>
          <a:bodyPr wrap="square" rtlCol="0">
            <a:spAutoFit/>
          </a:bodyPr>
          <a:lstStyle/>
          <a:p>
            <a:pPr algn="ctr"/>
            <a:r>
              <a:rPr lang="en-US" b="1" dirty="0">
                <a:solidFill>
                  <a:srgbClr val="0070C0"/>
                </a:solidFill>
              </a:rPr>
              <a:t>Outreach Lead</a:t>
            </a:r>
          </a:p>
        </p:txBody>
      </p:sp>
      <p:sp>
        <p:nvSpPr>
          <p:cNvPr id="14" name="TextBox 13">
            <a:extLst>
              <a:ext uri="{FF2B5EF4-FFF2-40B4-BE49-F238E27FC236}">
                <a16:creationId xmlns:a16="http://schemas.microsoft.com/office/drawing/2014/main" id="{72DBC291-0074-A94C-B027-ED29261834E1}"/>
              </a:ext>
            </a:extLst>
          </p:cNvPr>
          <p:cNvSpPr txBox="1"/>
          <p:nvPr/>
        </p:nvSpPr>
        <p:spPr>
          <a:xfrm>
            <a:off x="6119040" y="5522239"/>
            <a:ext cx="2397260" cy="307777"/>
          </a:xfrm>
          <a:prstGeom prst="rect">
            <a:avLst/>
          </a:prstGeom>
          <a:noFill/>
        </p:spPr>
        <p:txBody>
          <a:bodyPr wrap="square" rtlCol="0">
            <a:spAutoFit/>
          </a:bodyPr>
          <a:lstStyle/>
          <a:p>
            <a:pPr algn="ctr"/>
            <a:r>
              <a:rPr lang="en-US" b="1" dirty="0">
                <a:solidFill>
                  <a:srgbClr val="0070C0"/>
                </a:solidFill>
              </a:rPr>
              <a:t>Prospecting Lead</a:t>
            </a:r>
          </a:p>
        </p:txBody>
      </p:sp>
      <p:pic>
        <p:nvPicPr>
          <p:cNvPr id="15" name="Picture 14" descr="A person with a beard&#10;&#10;Description automatically generated with low confidence">
            <a:extLst>
              <a:ext uri="{FF2B5EF4-FFF2-40B4-BE49-F238E27FC236}">
                <a16:creationId xmlns:a16="http://schemas.microsoft.com/office/drawing/2014/main" id="{B1C4CBD0-8EBA-54BD-099C-AF278BDDA5EB}"/>
              </a:ext>
            </a:extLst>
          </p:cNvPr>
          <p:cNvPicPr>
            <a:picLocks noChangeAspect="1"/>
          </p:cNvPicPr>
          <p:nvPr/>
        </p:nvPicPr>
        <p:blipFill rotWithShape="1">
          <a:blip r:embed="rId11">
            <a:extLst>
              <a:ext uri="{28A0092B-C50C-407E-A947-70E740481C1C}">
                <a14:useLocalDpi xmlns:a14="http://schemas.microsoft.com/office/drawing/2010/main" val="0"/>
              </a:ext>
            </a:extLst>
          </a:blip>
          <a:srcRect l="27851" t="18887" r="27851" b="8827"/>
          <a:stretch/>
        </p:blipFill>
        <p:spPr>
          <a:xfrm>
            <a:off x="4315099" y="3898246"/>
            <a:ext cx="1097254" cy="1289574"/>
          </a:xfrm>
          <a:prstGeom prst="rect">
            <a:avLst/>
          </a:prstGeom>
        </p:spPr>
      </p:pic>
      <p:sp>
        <p:nvSpPr>
          <p:cNvPr id="16" name="TextBox 15">
            <a:extLst>
              <a:ext uri="{FF2B5EF4-FFF2-40B4-BE49-F238E27FC236}">
                <a16:creationId xmlns:a16="http://schemas.microsoft.com/office/drawing/2014/main" id="{91D0A5D5-75C2-C45A-30ED-47B3951A4F75}"/>
              </a:ext>
            </a:extLst>
          </p:cNvPr>
          <p:cNvSpPr txBox="1"/>
          <p:nvPr/>
        </p:nvSpPr>
        <p:spPr>
          <a:xfrm>
            <a:off x="8250191" y="1749894"/>
            <a:ext cx="3336314" cy="73866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Dedicated project manager</a:t>
            </a:r>
          </a:p>
          <a:p>
            <a:pPr marL="285750" indent="-285750">
              <a:buFont typeface="Arial" panose="020B0604020202020204" pitchFamily="34" charset="0"/>
              <a:buChar char="•"/>
            </a:pPr>
            <a:r>
              <a:rPr lang="en-US" dirty="0">
                <a:solidFill>
                  <a:schemeClr val="tx1"/>
                </a:solidFill>
              </a:rPr>
              <a:t>Cadence creation</a:t>
            </a:r>
          </a:p>
          <a:p>
            <a:pPr marL="285750" indent="-285750">
              <a:buFont typeface="Arial" panose="020B0604020202020204" pitchFamily="34" charset="0"/>
              <a:buChar char="•"/>
            </a:pPr>
            <a:r>
              <a:rPr lang="en-US" dirty="0">
                <a:solidFill>
                  <a:schemeClr val="tx1"/>
                </a:solidFill>
              </a:rPr>
              <a:t>Implementation Lead </a:t>
            </a:r>
          </a:p>
        </p:txBody>
      </p:sp>
      <p:sp>
        <p:nvSpPr>
          <p:cNvPr id="17" name="TextBox 16">
            <a:extLst>
              <a:ext uri="{FF2B5EF4-FFF2-40B4-BE49-F238E27FC236}">
                <a16:creationId xmlns:a16="http://schemas.microsoft.com/office/drawing/2014/main" id="{7378E9CD-11B6-4966-1585-2DEE8ED44020}"/>
              </a:ext>
            </a:extLst>
          </p:cNvPr>
          <p:cNvSpPr txBox="1"/>
          <p:nvPr/>
        </p:nvSpPr>
        <p:spPr>
          <a:xfrm>
            <a:off x="8250191" y="3247260"/>
            <a:ext cx="3336314" cy="73866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Primary outreach lead</a:t>
            </a:r>
          </a:p>
          <a:p>
            <a:pPr marL="285750" indent="-285750">
              <a:buFont typeface="Arial" panose="020B0604020202020204" pitchFamily="34" charset="0"/>
              <a:buChar char="•"/>
            </a:pPr>
            <a:r>
              <a:rPr lang="en-US" dirty="0">
                <a:solidFill>
                  <a:schemeClr val="tx1"/>
                </a:solidFill>
              </a:rPr>
              <a:t>Procure meetings utilizing </a:t>
            </a:r>
            <a:r>
              <a:rPr lang="en-US" b="1" dirty="0">
                <a:solidFill>
                  <a:schemeClr val="tx1"/>
                </a:solidFill>
              </a:rPr>
              <a:t>4 Channels </a:t>
            </a:r>
            <a:r>
              <a:rPr lang="en-US" dirty="0">
                <a:solidFill>
                  <a:schemeClr val="tx1"/>
                </a:solidFill>
              </a:rPr>
              <a:t>of communication</a:t>
            </a:r>
          </a:p>
        </p:txBody>
      </p:sp>
      <p:sp>
        <p:nvSpPr>
          <p:cNvPr id="18" name="TextBox 17">
            <a:extLst>
              <a:ext uri="{FF2B5EF4-FFF2-40B4-BE49-F238E27FC236}">
                <a16:creationId xmlns:a16="http://schemas.microsoft.com/office/drawing/2014/main" id="{3BE116A1-4104-C6DC-B1F7-CF6E71F5849C}"/>
              </a:ext>
            </a:extLst>
          </p:cNvPr>
          <p:cNvSpPr txBox="1"/>
          <p:nvPr/>
        </p:nvSpPr>
        <p:spPr>
          <a:xfrm>
            <a:off x="8250191" y="4652137"/>
            <a:ext cx="3336314"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Primary prospecting lead</a:t>
            </a:r>
          </a:p>
          <a:p>
            <a:pPr marL="285750" indent="-285750">
              <a:buFont typeface="Arial" panose="020B0604020202020204" pitchFamily="34" charset="0"/>
              <a:buChar char="•"/>
            </a:pPr>
            <a:r>
              <a:rPr lang="en-US" dirty="0">
                <a:solidFill>
                  <a:schemeClr val="tx1"/>
                </a:solidFill>
              </a:rPr>
              <a:t>Custom research </a:t>
            </a:r>
          </a:p>
          <a:p>
            <a:pPr marL="285750" indent="-285750">
              <a:buFont typeface="Arial" panose="020B0604020202020204" pitchFamily="34" charset="0"/>
              <a:buChar char="•"/>
            </a:pPr>
            <a:r>
              <a:rPr lang="en-US" dirty="0">
                <a:solidFill>
                  <a:schemeClr val="tx1"/>
                </a:solidFill>
              </a:rPr>
              <a:t>Account Lists &amp; Lead Lists that meet ICP</a:t>
            </a:r>
          </a:p>
        </p:txBody>
      </p:sp>
      <p:sp>
        <p:nvSpPr>
          <p:cNvPr id="19" name="Left Brace 18">
            <a:extLst>
              <a:ext uri="{FF2B5EF4-FFF2-40B4-BE49-F238E27FC236}">
                <a16:creationId xmlns:a16="http://schemas.microsoft.com/office/drawing/2014/main" id="{8FB3E211-AEED-14FA-00FE-E30990A64D72}"/>
              </a:ext>
            </a:extLst>
          </p:cNvPr>
          <p:cNvSpPr/>
          <p:nvPr/>
        </p:nvSpPr>
        <p:spPr>
          <a:xfrm>
            <a:off x="5528472" y="3748275"/>
            <a:ext cx="757967" cy="158243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3BB7D0C8-CEC2-4E1C-5D0C-6CC82388A946}"/>
              </a:ext>
            </a:extLst>
          </p:cNvPr>
          <p:cNvSpPr txBox="1"/>
          <p:nvPr/>
        </p:nvSpPr>
        <p:spPr>
          <a:xfrm>
            <a:off x="3665096" y="5159723"/>
            <a:ext cx="2397260" cy="523220"/>
          </a:xfrm>
          <a:prstGeom prst="rect">
            <a:avLst/>
          </a:prstGeom>
          <a:noFill/>
        </p:spPr>
        <p:txBody>
          <a:bodyPr wrap="square" rtlCol="0">
            <a:spAutoFit/>
          </a:bodyPr>
          <a:lstStyle/>
          <a:p>
            <a:pPr algn="ctr"/>
            <a:r>
              <a:rPr lang="en-US" b="1" dirty="0">
                <a:solidFill>
                  <a:srgbClr val="0070C0"/>
                </a:solidFill>
              </a:rPr>
              <a:t>SDR Strategy &amp; </a:t>
            </a:r>
          </a:p>
          <a:p>
            <a:pPr algn="ctr"/>
            <a:r>
              <a:rPr lang="en-US" b="1" dirty="0">
                <a:solidFill>
                  <a:srgbClr val="0070C0"/>
                </a:solidFill>
              </a:rPr>
              <a:t>Team Lead</a:t>
            </a:r>
          </a:p>
        </p:txBody>
      </p:sp>
      <p:sp>
        <p:nvSpPr>
          <p:cNvPr id="21" name="TextBox 20">
            <a:extLst>
              <a:ext uri="{FF2B5EF4-FFF2-40B4-BE49-F238E27FC236}">
                <a16:creationId xmlns:a16="http://schemas.microsoft.com/office/drawing/2014/main" id="{2DCACF01-0901-ED7D-70CF-DB4C4BFE0C98}"/>
              </a:ext>
            </a:extLst>
          </p:cNvPr>
          <p:cNvSpPr txBox="1"/>
          <p:nvPr/>
        </p:nvSpPr>
        <p:spPr>
          <a:xfrm>
            <a:off x="1302200" y="4184803"/>
            <a:ext cx="2756202"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10+ Year Sales Experience</a:t>
            </a:r>
          </a:p>
          <a:p>
            <a:pPr marL="285750" indent="-285750">
              <a:buFont typeface="Arial" panose="020B0604020202020204" pitchFamily="34" charset="0"/>
              <a:buChar char="•"/>
            </a:pPr>
            <a:r>
              <a:rPr lang="en-US" dirty="0">
                <a:solidFill>
                  <a:schemeClr val="tx1"/>
                </a:solidFill>
              </a:rPr>
              <a:t>Cold calling, cadence creation, social selling via LinkedIn expertise</a:t>
            </a:r>
          </a:p>
        </p:txBody>
      </p:sp>
    </p:spTree>
    <p:extLst>
      <p:ext uri="{BB962C8B-B14F-4D97-AF65-F5344CB8AC3E}">
        <p14:creationId xmlns:p14="http://schemas.microsoft.com/office/powerpoint/2010/main" val="31514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30C8-9AB8-7E72-6BF0-A3A7057E3F5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8389011-D9EA-4134-F257-306E4556D865}"/>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AED30FCF-E1D5-AA1E-73E5-2EDE42FDF667}"/>
              </a:ext>
            </a:extLst>
          </p:cNvPr>
          <p:cNvSpPr>
            <a:spLocks noGrp="1"/>
          </p:cNvSpPr>
          <p:nvPr>
            <p:ph type="body" sz="quarter" idx="10"/>
          </p:nvPr>
        </p:nvSpPr>
        <p:spPr/>
        <p:txBody>
          <a:bodyPr/>
          <a:lstStyle/>
          <a:p>
            <a:endParaRPr lang="en-US"/>
          </a:p>
        </p:txBody>
      </p:sp>
      <p:pic>
        <p:nvPicPr>
          <p:cNvPr id="6" name="Picture 5" descr="Chart&#10;&#10;Description automatically generated">
            <a:extLst>
              <a:ext uri="{FF2B5EF4-FFF2-40B4-BE49-F238E27FC236}">
                <a16:creationId xmlns:a16="http://schemas.microsoft.com/office/drawing/2014/main" id="{6E95EE3D-1867-BB87-B64C-7E3F7DCA185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7722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TOCTABLESPERSLIDE" val="1"/>
  <p:tag name="EXCLUDEHIDDENSLIDES" val="False"/>
  <p:tag name="NUMBEROFPAGES" val="42"/>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3.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4.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5.xml><?xml version="1.0" encoding="utf-8"?>
<p:tagLst xmlns:a="http://schemas.openxmlformats.org/drawingml/2006/main" xmlns:r="http://schemas.openxmlformats.org/officeDocument/2006/relationships" xmlns:p="http://schemas.openxmlformats.org/presentationml/2006/main">
  <p:tag name="CELL_POSITION" val="11,7,-0.6844109,41.93399"/>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5.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CG Template Master">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94F64FA6-D845-4A53-8DC8-BAD38E3B909D}" vid="{0D7E2A5D-B599-4075-862E-1E389FDC9942}"/>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94F64FA6-D845-4A53-8DC8-BAD38E3B909D}" vid="{737B2CE8-FF85-4553-ADAD-964935662D2A}"/>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94F64FA6-D845-4A53-8DC8-BAD38E3B909D}" vid="{E5B6D092-ED8D-414A-9E4C-B112446B325C}"/>
    </a:ext>
  </a:extLst>
</a:theme>
</file>

<file path=ppt/theme/theme4.xml><?xml version="1.0" encoding="utf-8"?>
<a:theme xmlns:a="http://schemas.openxmlformats.org/drawingml/2006/main" name="1_CCG Template Master">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94F64FA6-D845-4A53-8DC8-BAD38E3B909D}" vid="{0D7E2A5D-B599-4075-862E-1E389FDC994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9BAB7EB4E5734593F56E9F08EFACA7" ma:contentTypeVersion="13" ma:contentTypeDescription="Create a new document." ma:contentTypeScope="" ma:versionID="889562f78ca06d706d637f2951897f89">
  <xsd:schema xmlns:xsd="http://www.w3.org/2001/XMLSchema" xmlns:xs="http://www.w3.org/2001/XMLSchema" xmlns:p="http://schemas.microsoft.com/office/2006/metadata/properties" xmlns:ns3="5536e29b-0b12-421f-87c7-a163de18c65d" xmlns:ns4="2d359871-3bf7-4f3f-9613-7fa81c83b11d" targetNamespace="http://schemas.microsoft.com/office/2006/metadata/properties" ma:root="true" ma:fieldsID="b8b21167c627b507f3f936393dedb0bd" ns3:_="" ns4:_="">
    <xsd:import namespace="5536e29b-0b12-421f-87c7-a163de18c65d"/>
    <xsd:import namespace="2d359871-3bf7-4f3f-9613-7fa81c83b11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6e29b-0b12-421f-87c7-a163de18c65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359871-3bf7-4f3f-9613-7fa81c83b11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d359871-3bf7-4f3f-9613-7fa81c83b11d">
      <UserInfo>
        <DisplayName>Lucas Fabio Barros da Silva (KIM)</DisplayName>
        <AccountId>31770</AccountId>
        <AccountType/>
      </UserInfo>
    </SharedWithUsers>
  </documentManagement>
</p:properties>
</file>

<file path=customXml/itemProps1.xml><?xml version="1.0" encoding="utf-8"?>
<ds:datastoreItem xmlns:ds="http://schemas.openxmlformats.org/officeDocument/2006/customXml" ds:itemID="{E1089D06-DBFE-4888-BCBE-4DF906D5BE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36e29b-0b12-421f-87c7-a163de18c65d"/>
    <ds:schemaRef ds:uri="2d359871-3bf7-4f3f-9613-7fa81c83b1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3.xml><?xml version="1.0" encoding="utf-8"?>
<ds:datastoreItem xmlns:ds="http://schemas.openxmlformats.org/officeDocument/2006/customXml" ds:itemID="{22193883-9DEF-4394-A746-8B0504B231C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d359871-3bf7-4f3f-9613-7fa81c83b11d"/>
    <ds:schemaRef ds:uri="http://purl.org/dc/elements/1.1/"/>
    <ds:schemaRef ds:uri="http://schemas.microsoft.com/office/2006/metadata/properties"/>
    <ds:schemaRef ds:uri="5536e29b-0b12-421f-87c7-a163de18c65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Kantar presentation template 16x9</Template>
  <TotalTime>19298</TotalTime>
  <Words>1455</Words>
  <Application>Microsoft Macintosh PowerPoint</Application>
  <PresentationFormat>Widescreen</PresentationFormat>
  <Paragraphs>239</Paragraphs>
  <Slides>19</Slides>
  <Notes>2</Notes>
  <HiddenSlides>0</HiddenSlides>
  <MMClips>0</MMClips>
  <ScaleCrop>false</ScaleCrop>
  <HeadingPairs>
    <vt:vector size="8" baseType="variant">
      <vt:variant>
        <vt:lpstr>Fonts Used</vt:lpstr>
      </vt:variant>
      <vt:variant>
        <vt:i4>2</vt:i4>
      </vt:variant>
      <vt:variant>
        <vt:lpstr>Theme</vt:lpstr>
      </vt:variant>
      <vt:variant>
        <vt:i4>4</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CCG Template Master</vt:lpstr>
      <vt:lpstr>Content slides - no sub heading</vt:lpstr>
      <vt:lpstr>Technical</vt:lpstr>
      <vt:lpstr>1_CCG Template Master</vt:lpstr>
      <vt:lpstr>think-cell Slide</vt:lpstr>
      <vt:lpstr>Cadence Consulting Group</vt:lpstr>
      <vt:lpstr>Agenda</vt:lpstr>
      <vt:lpstr>Who is Cadence Consulting Group?</vt:lpstr>
      <vt:lpstr>We’ve seen incredible success with this model … </vt:lpstr>
      <vt:lpstr>Our Services Have Expanded</vt:lpstr>
      <vt:lpstr>CCG’s growth has us better positioned to support you more than ever before!</vt:lpstr>
      <vt:lpstr>Lead generation technology stack</vt:lpstr>
      <vt:lpstr>CCG Outsourced SDR Engagement Support Model</vt:lpstr>
      <vt:lpstr>PowerPoint Presentation</vt:lpstr>
      <vt:lpstr>PowerPoint Presentation</vt:lpstr>
      <vt:lpstr>Case Study – Nielsen ‘Sales Effectiveness’</vt:lpstr>
      <vt:lpstr>Financial impact of sales transformation framework</vt:lpstr>
      <vt:lpstr>Lead Gen</vt:lpstr>
      <vt:lpstr>Lead generation team</vt:lpstr>
      <vt:lpstr>Sales Transformation requires a paradigm shift</vt:lpstr>
      <vt:lpstr>CCG Sales Transformation Framework</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great presentations with SlickSlides</dc:title>
  <dc:subject>Beginner session</dc:subject>
  <dc:creator>Samantha Allen</dc:creator>
  <cp:keywords/>
  <dc:description>February 2020</dc:description>
  <cp:lastModifiedBy>Fred Boutros</cp:lastModifiedBy>
  <cp:revision>166</cp:revision>
  <cp:lastPrinted>2017-03-24T13:40:26Z</cp:lastPrinted>
  <dcterms:created xsi:type="dcterms:W3CDTF">2019-10-14T14:16:15Z</dcterms:created>
  <dcterms:modified xsi:type="dcterms:W3CDTF">2022-10-18T17:40:37Z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0x0101008D9BAB7EB4E5734593F56E9F08EFACA7</vt:lpwstr>
  </property>
  <property fmtid="{D5CDD505-2E9C-101B-9397-08002B2CF9AE}" pid="3" name="Countries">
    <vt:lpwstr/>
  </property>
  <property fmtid="{D5CDD505-2E9C-101B-9397-08002B2CF9AE}" pid="4" name="Departments">
    <vt:lpwstr/>
  </property>
  <property fmtid="{D5CDD505-2E9C-101B-9397-08002B2CF9AE}" pid="5" name="Companies">
    <vt:lpwstr/>
  </property>
  <property fmtid="{D5CDD505-2E9C-101B-9397-08002B2CF9AE}" pid="6" name="Offer">
    <vt:lpwstr/>
  </property>
  <property fmtid="{D5CDD505-2E9C-101B-9397-08002B2CF9AE}" pid="7" name="Document Categories">
    <vt:lpwstr/>
  </property>
</Properties>
</file>