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147479779" r:id="rId3"/>
    <p:sldId id="21474797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F14D-2E45-BA60-F7DF-70949269D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0B3E6-B575-5916-586E-5F69C95D5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C150D-B072-F830-443E-F63E34D7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61876-59AC-3CCE-F6B8-4E25E241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7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8C5D-80A8-5238-BA1F-D87FCD77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DC42A-DFD6-7953-FCBD-9DA072A3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12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DF9E5-7A7D-E883-CF34-C54609747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96B13-12F2-B4E0-E76F-D4A0D0B4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98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1060315"/>
            <a:ext cx="11490325" cy="2218959"/>
          </a:xfrm>
        </p:spPr>
        <p:txBody>
          <a:bodyPr anchor="b" anchorCtr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4A8DD-9B42-2F05-285B-2BC137F74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2344" y="3700222"/>
            <a:ext cx="5167313" cy="603250"/>
          </a:xfrm>
          <a:gradFill>
            <a:gsLst>
              <a:gs pos="0">
                <a:schemeClr val="accent5"/>
              </a:gs>
              <a:gs pos="45000">
                <a:schemeClr val="accent1"/>
              </a:gs>
              <a:gs pos="100000">
                <a:schemeClr val="accent2"/>
              </a:gs>
            </a:gsLst>
            <a:lin ang="10800000" scaled="0"/>
          </a:gra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spc="300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83340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20" y="136525"/>
            <a:ext cx="4846320" cy="16923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3200"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rmAutofit/>
          </a:bodyPr>
          <a:lstStyle>
            <a:lvl1pPr marL="0" indent="0">
              <a:buNone/>
              <a:defRPr sz="1800" cap="all" spc="3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6454C-553D-489F-68F8-ADC9DCE64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40659"/>
            <a:ext cx="12192000" cy="1117342"/>
          </a:xfrm>
          <a:prstGeom prst="rect">
            <a:avLst/>
          </a:prstGeom>
          <a:gradFill flip="none" rotWithShape="1">
            <a:gsLst>
              <a:gs pos="58000">
                <a:srgbClr val="157EE0">
                  <a:alpha val="47451"/>
                </a:srgbClr>
              </a:gs>
              <a:gs pos="33000">
                <a:schemeClr val="bg1">
                  <a:alpha val="48000"/>
                </a:schemeClr>
              </a:gs>
              <a:gs pos="0">
                <a:schemeClr val="bg1"/>
              </a:gs>
              <a:gs pos="100000">
                <a:srgbClr val="0F3E6F"/>
              </a:gs>
              <a:gs pos="82000">
                <a:srgbClr val="1961B1">
                  <a:alpha val="7098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black and green background with letters and numbers&#10;&#10;Description automatically generated">
            <a:extLst>
              <a:ext uri="{FF2B5EF4-FFF2-40B4-BE49-F238E27FC236}">
                <a16:creationId xmlns:a16="http://schemas.microsoft.com/office/drawing/2014/main" id="{78B2C1D5-CDDE-E7F1-C25A-C65CC8A5B0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685" y="6180856"/>
            <a:ext cx="1856292" cy="372333"/>
          </a:xfrm>
          <a:prstGeom prst="rect">
            <a:avLst/>
          </a:prstGeom>
        </p:spPr>
      </p:pic>
      <p:pic>
        <p:nvPicPr>
          <p:cNvPr id="17" name="Picture 16" descr="A blue logo with text&#10;&#10;Description automatically generated">
            <a:extLst>
              <a:ext uri="{FF2B5EF4-FFF2-40B4-BE49-F238E27FC236}">
                <a16:creationId xmlns:a16="http://schemas.microsoft.com/office/drawing/2014/main" id="{65C3E3CB-2DC2-3058-3BB8-756F4A7EB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7590" y="5740658"/>
            <a:ext cx="1117342" cy="11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24572"/>
            <a:ext cx="5897217" cy="1471703"/>
          </a:xfrm>
        </p:spPr>
        <p:txBody>
          <a:bodyPr lIns="91440" rIns="9144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58000"/>
          </a:xfr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5395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 cap="all" spc="300" baseline="0" dirty="0">
                <a:solidFill>
                  <a:schemeClr val="l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E20AE-BE16-CA42-4851-31C48D64A6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782674"/>
            <a:ext cx="4122755" cy="269367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DB2A0-32B9-D74A-ADDF-C3623A386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40659"/>
            <a:ext cx="12192000" cy="1117342"/>
          </a:xfrm>
          <a:prstGeom prst="rect">
            <a:avLst/>
          </a:prstGeom>
          <a:gradFill flip="none" rotWithShape="1">
            <a:gsLst>
              <a:gs pos="58000">
                <a:srgbClr val="157EE0">
                  <a:alpha val="47451"/>
                </a:srgbClr>
              </a:gs>
              <a:gs pos="33000">
                <a:schemeClr val="bg1">
                  <a:alpha val="48000"/>
                </a:schemeClr>
              </a:gs>
              <a:gs pos="0">
                <a:schemeClr val="bg1"/>
              </a:gs>
              <a:gs pos="100000">
                <a:srgbClr val="0F3E6F"/>
              </a:gs>
              <a:gs pos="82000">
                <a:srgbClr val="1961B1">
                  <a:alpha val="7098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black and green background with letters and numbers&#10;&#10;Description automatically generated">
            <a:extLst>
              <a:ext uri="{FF2B5EF4-FFF2-40B4-BE49-F238E27FC236}">
                <a16:creationId xmlns:a16="http://schemas.microsoft.com/office/drawing/2014/main" id="{7DFAF2AE-61F1-F001-AEFE-A845FA8D2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685" y="6180856"/>
            <a:ext cx="1856292" cy="372333"/>
          </a:xfrm>
          <a:prstGeom prst="rect">
            <a:avLst/>
          </a:prstGeom>
        </p:spPr>
      </p:pic>
      <p:pic>
        <p:nvPicPr>
          <p:cNvPr id="13" name="Picture 12" descr="A blue logo with text&#10;&#10;Description automatically generated">
            <a:extLst>
              <a:ext uri="{FF2B5EF4-FFF2-40B4-BE49-F238E27FC236}">
                <a16:creationId xmlns:a16="http://schemas.microsoft.com/office/drawing/2014/main" id="{A6DC629E-5F7A-39D2-8D77-961ED051B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7590" y="5740658"/>
            <a:ext cx="1117342" cy="11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9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135465"/>
            <a:ext cx="5012987" cy="2788704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012987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400" cap="all" spc="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269530-46B1-068E-4B07-F5C2C5F6B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40659"/>
            <a:ext cx="12192000" cy="1117342"/>
          </a:xfrm>
          <a:prstGeom prst="rect">
            <a:avLst/>
          </a:prstGeom>
          <a:gradFill flip="none" rotWithShape="1">
            <a:gsLst>
              <a:gs pos="58000">
                <a:srgbClr val="157EE0">
                  <a:alpha val="47451"/>
                </a:srgbClr>
              </a:gs>
              <a:gs pos="33000">
                <a:schemeClr val="bg1">
                  <a:alpha val="48000"/>
                </a:schemeClr>
              </a:gs>
              <a:gs pos="0">
                <a:schemeClr val="bg1"/>
              </a:gs>
              <a:gs pos="100000">
                <a:srgbClr val="0F3E6F"/>
              </a:gs>
              <a:gs pos="82000">
                <a:srgbClr val="1961B1">
                  <a:alpha val="7098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black and green background with letters and numbers&#10;&#10;Description automatically generated">
            <a:extLst>
              <a:ext uri="{FF2B5EF4-FFF2-40B4-BE49-F238E27FC236}">
                <a16:creationId xmlns:a16="http://schemas.microsoft.com/office/drawing/2014/main" id="{D029C734-3F51-71A1-5EB4-B40DC053C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685" y="6180856"/>
            <a:ext cx="1856292" cy="372333"/>
          </a:xfrm>
          <a:prstGeom prst="rect">
            <a:avLst/>
          </a:prstGeom>
        </p:spPr>
      </p:pic>
      <p:pic>
        <p:nvPicPr>
          <p:cNvPr id="14" name="Picture 13" descr="A blue logo with text&#10;&#10;Description automatically generated">
            <a:extLst>
              <a:ext uri="{FF2B5EF4-FFF2-40B4-BE49-F238E27FC236}">
                <a16:creationId xmlns:a16="http://schemas.microsoft.com/office/drawing/2014/main" id="{BA7E94E6-A769-4659-48FD-07B879C5B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7590" y="5740658"/>
            <a:ext cx="1117342" cy="11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1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36525"/>
            <a:ext cx="11002962" cy="1455179"/>
          </a:xfrm>
        </p:spPr>
        <p:txBody>
          <a:bodyPr anchor="b" anchorCtr="0">
            <a:noAutofit/>
          </a:bodyPr>
          <a:lstStyle>
            <a:lvl1pPr>
              <a:defRPr sz="48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33B44-8369-931D-B17A-973F802D6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40659"/>
            <a:ext cx="12192000" cy="1117342"/>
          </a:xfrm>
          <a:prstGeom prst="rect">
            <a:avLst/>
          </a:prstGeom>
          <a:gradFill flip="none" rotWithShape="1">
            <a:gsLst>
              <a:gs pos="58000">
                <a:srgbClr val="157EE0">
                  <a:alpha val="47451"/>
                </a:srgbClr>
              </a:gs>
              <a:gs pos="33000">
                <a:schemeClr val="bg1">
                  <a:alpha val="48000"/>
                </a:schemeClr>
              </a:gs>
              <a:gs pos="0">
                <a:schemeClr val="bg1"/>
              </a:gs>
              <a:gs pos="100000">
                <a:srgbClr val="0F3E6F"/>
              </a:gs>
              <a:gs pos="82000">
                <a:srgbClr val="1961B1">
                  <a:alpha val="7098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black and green background with letters and numbers&#10;&#10;Description automatically generated">
            <a:extLst>
              <a:ext uri="{FF2B5EF4-FFF2-40B4-BE49-F238E27FC236}">
                <a16:creationId xmlns:a16="http://schemas.microsoft.com/office/drawing/2014/main" id="{9D6D61D7-0E7D-2D4E-E1B3-5C17195525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685" y="6180856"/>
            <a:ext cx="1856292" cy="372333"/>
          </a:xfrm>
          <a:prstGeom prst="rect">
            <a:avLst/>
          </a:prstGeom>
        </p:spPr>
      </p:pic>
      <p:pic>
        <p:nvPicPr>
          <p:cNvPr id="13" name="Picture 12" descr="A blue logo with text&#10;&#10;Description automatically generated">
            <a:extLst>
              <a:ext uri="{FF2B5EF4-FFF2-40B4-BE49-F238E27FC236}">
                <a16:creationId xmlns:a16="http://schemas.microsoft.com/office/drawing/2014/main" id="{B466CA5B-F8F9-9D9C-5F20-E1D79EED5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7590" y="5740658"/>
            <a:ext cx="1117342" cy="11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136525"/>
            <a:ext cx="11002962" cy="1455179"/>
          </a:xfrm>
        </p:spPr>
        <p:txBody>
          <a:bodyPr anchor="b" anchorCtr="0">
            <a:noAutofit/>
          </a:bodyPr>
          <a:lstStyle>
            <a:lvl1pPr>
              <a:defRPr sz="48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11A09-391F-D047-3028-E943A99640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3727" y="1591703"/>
            <a:ext cx="11002962" cy="476464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5E9DE-3B99-0F8F-6473-EF2FEB7CC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40659"/>
            <a:ext cx="12192000" cy="1117342"/>
          </a:xfrm>
          <a:prstGeom prst="rect">
            <a:avLst/>
          </a:prstGeom>
          <a:gradFill flip="none" rotWithShape="1">
            <a:gsLst>
              <a:gs pos="58000">
                <a:srgbClr val="157EE0">
                  <a:alpha val="47451"/>
                </a:srgbClr>
              </a:gs>
              <a:gs pos="33000">
                <a:schemeClr val="bg1">
                  <a:alpha val="48000"/>
                </a:schemeClr>
              </a:gs>
              <a:gs pos="0">
                <a:schemeClr val="bg1"/>
              </a:gs>
              <a:gs pos="100000">
                <a:srgbClr val="0F3E6F"/>
              </a:gs>
              <a:gs pos="82000">
                <a:srgbClr val="1961B1">
                  <a:alpha val="7098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black and green background with letters and numbers&#10;&#10;Description automatically generated">
            <a:extLst>
              <a:ext uri="{FF2B5EF4-FFF2-40B4-BE49-F238E27FC236}">
                <a16:creationId xmlns:a16="http://schemas.microsoft.com/office/drawing/2014/main" id="{C542C5BF-9AAE-5821-F64B-129972337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685" y="6180856"/>
            <a:ext cx="1856292" cy="372333"/>
          </a:xfrm>
          <a:prstGeom prst="rect">
            <a:avLst/>
          </a:prstGeom>
        </p:spPr>
      </p:pic>
      <p:pic>
        <p:nvPicPr>
          <p:cNvPr id="17" name="Picture 16" descr="A blue logo with text&#10;&#10;Description automatically generated">
            <a:extLst>
              <a:ext uri="{FF2B5EF4-FFF2-40B4-BE49-F238E27FC236}">
                <a16:creationId xmlns:a16="http://schemas.microsoft.com/office/drawing/2014/main" id="{2EE3E1D7-B172-C61E-787E-A76C9A833D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7590" y="5740658"/>
            <a:ext cx="1117342" cy="11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7F35-E680-24DE-6652-17459DA5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D227-6F55-4DAB-F807-610960D4F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8561A-2D5B-FECE-C59C-7FE7C00B3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07663-067F-69C3-6300-E9B88010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9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860C-A1A5-9C25-F29D-732EDBB1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A695-BE31-31D8-0C48-4034E2AE7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0390D-416E-F54B-100B-972F2414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08AB-F506-F636-AC86-48643565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0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7F85-E650-BDA4-AC52-A45E865D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2629-58CD-6266-01B2-13AAD145A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E5345-46BF-18A5-6C06-E8B52764D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DCFB2-5F52-95F6-832B-FAA679A4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BEE78-005C-D386-814A-17C8F437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1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1A13-91FE-FFDB-2663-F5FEB666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F16E-F2A8-DEA7-A282-F6606A959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399A3-86BE-80A1-30A7-F71AE1BD1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CA66C-E234-182C-CDAF-4BDF133F8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93719-93A9-33CC-1F52-DD02541D8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7D047-5435-DAE7-EA02-97B6DFC6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3BF1C-BE36-CB85-A259-28AD19F6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F85E-BCDF-1DE7-8432-56390975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C7CC9-F5DD-AAFD-BB6F-C0A82455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57643-AA63-C67B-F247-0F0D3DDE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8F8F0-5D55-5386-BCA3-FCC299BE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4BEC3-AAA1-71D2-D091-4F36928C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3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E46B-FE60-12FC-B9FF-2E8CA5EA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585E-FA9D-72B4-0028-9F07C2FF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A72D0-0B0A-1C52-5380-28E951C9D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74414-5114-883B-645A-CD686594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A65C2-234E-C980-573F-5105B442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9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0959-19E6-7E32-5534-14CE3A5E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A8E6D-94A2-65D1-FCC7-00E7742AC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901D1-5F71-6367-E383-E74975B7B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17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68C6C-44FA-5C0A-3316-5BCE5F30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E79B0-0030-08E0-A9DF-8F4F9BAB8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85BAD1-B266-4DF5-07E8-7CF7A48A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2508115"/>
            <a:ext cx="11490325" cy="2218959"/>
          </a:xfrm>
        </p:spPr>
        <p:txBody>
          <a:bodyPr/>
          <a:lstStyle/>
          <a:p>
            <a:r>
              <a:rPr lang="en-US" dirty="0"/>
              <a:t>QSI Integrations for</a:t>
            </a:r>
            <a:br>
              <a:rPr lang="en-US" dirty="0"/>
            </a:br>
            <a:r>
              <a:rPr lang="en-US" dirty="0"/>
              <a:t>advanced fraud solutions (Afs)</a:t>
            </a: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92527F61-2DD6-59FA-7BCB-C398BDC00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4" y="-131975"/>
            <a:ext cx="3098540" cy="3098540"/>
          </a:xfrm>
          <a:prstGeom prst="rect">
            <a:avLst/>
          </a:prstGeom>
        </p:spPr>
      </p:pic>
      <p:pic>
        <p:nvPicPr>
          <p:cNvPr id="9" name="Picture 8" descr="A black and green background with letters and numbers&#10;&#10;Description automatically generated">
            <a:extLst>
              <a:ext uri="{FF2B5EF4-FFF2-40B4-BE49-F238E27FC236}">
                <a16:creationId xmlns:a16="http://schemas.microsoft.com/office/drawing/2014/main" id="{97726FD3-1A91-9834-B9C4-1DE3E4350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62" y="844336"/>
            <a:ext cx="4421090" cy="8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7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D8FF-C688-1609-EB3D-97C5607C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36526"/>
            <a:ext cx="11002962" cy="6159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sz="4000" dirty="0"/>
              <a:t>AFS with ITMs – how does it work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E8F69-9F29-5548-D1CA-CAD4965EAC96}"/>
              </a:ext>
            </a:extLst>
          </p:cNvPr>
          <p:cNvSpPr txBox="1"/>
          <p:nvPr/>
        </p:nvSpPr>
        <p:spPr>
          <a:xfrm>
            <a:off x="4736592" y="150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F446F-C4C5-CBB3-2C42-6E7EF5D15919}"/>
              </a:ext>
            </a:extLst>
          </p:cNvPr>
          <p:cNvSpPr txBox="1"/>
          <p:nvPr/>
        </p:nvSpPr>
        <p:spPr>
          <a:xfrm>
            <a:off x="408813" y="1878092"/>
            <a:ext cx="1152410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TrueChecks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 is built on the historical and ongoing accrual of check fraud and checking account intel from hundreds of financial institutions NATIONWIDE!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TrueChecks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 gives your tellers an instant-response based upon Reg-CC procedures.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Customers of all sizes report a 6-month ROI making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TrueChecks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 an immediate value-add protecting your assets and giving your tellers peace of mind in their actions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TrueChecks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® provides real-time responses to counterfeit, non-sufficient funds (NSF), closed account, duplicate, and other fraudulent items from over 2500 institutions.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DepositCHEK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 extends the service to include DDA data from many national Tier 1 institutions providing extended and enhanced check-fraud risk.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DepositCHEK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 can be added at a later date without an update at the ITM.  AFS can manage the update with a backend licensing and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TrueChecks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® is integrated directly with NCR’s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TellerNow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TellerEnterprise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Calibri" panose="020F0502020204030204" pitchFamily="34" charset="0"/>
                <a:cs typeface="Times New Roman" panose="02020603050405020304" pitchFamily="18" charset="0"/>
              </a:rPr>
              <a:t> ITM platforms beginning with NCR version 6.10.x.    Any earlier version will need to update their NCR ITM software.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 Sans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92958-4BF4-2D80-2DE9-597BF4AAAF1F}"/>
              </a:ext>
            </a:extLst>
          </p:cNvPr>
          <p:cNvSpPr/>
          <p:nvPr/>
        </p:nvSpPr>
        <p:spPr>
          <a:xfrm>
            <a:off x="2044567" y="871915"/>
            <a:ext cx="6582567" cy="1006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ITM Teller staff receiving check deposits, but they cannot physically handle the actual check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Need real-time check validation 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Gov’t regs mandate maximum funds holding time. Prone to loss from fake accounts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Extremely difficult to verify DDA account status and other factors with the customer at the window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113BD-69BF-756F-F54D-C6D10938D298}"/>
              </a:ext>
            </a:extLst>
          </p:cNvPr>
          <p:cNvSpPr txBox="1"/>
          <p:nvPr/>
        </p:nvSpPr>
        <p:spPr>
          <a:xfrm>
            <a:off x="1248646" y="4659371"/>
            <a:ext cx="6020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Process Description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Item presented at ITM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Data collected from check by AFS software (MICR line on check)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Data routed through host and from host to AFS. Includes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DepositCHEK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 data when customer is enrolled for that upgrade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 Sans"/>
                <a:ea typeface="+mn-ea"/>
                <a:cs typeface="+mn-cs"/>
              </a:rPr>
              <a:t>AFS processes check data internally and returns recommended response to teller</a:t>
            </a:r>
          </a:p>
        </p:txBody>
      </p:sp>
    </p:spTree>
    <p:extLst>
      <p:ext uri="{BB962C8B-B14F-4D97-AF65-F5344CB8AC3E}">
        <p14:creationId xmlns:p14="http://schemas.microsoft.com/office/powerpoint/2010/main" val="299295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831DA2-E6CD-72C3-CDE2-BB6DBDD7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407720"/>
            <a:ext cx="11002962" cy="768731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TGaaS </a:t>
            </a:r>
            <a:r>
              <a:rPr lang="en-US" sz="2400" dirty="0"/>
              <a:t>(Transaction Gateway as a Service)</a:t>
            </a:r>
            <a:br>
              <a:rPr lang="en-US" sz="2400" dirty="0"/>
            </a:br>
            <a:r>
              <a:rPr lang="en-US" sz="2400" dirty="0"/>
              <a:t> with </a:t>
            </a:r>
            <a:r>
              <a:rPr lang="en-US" sz="2400" b="1" dirty="0"/>
              <a:t>QSI’s</a:t>
            </a:r>
            <a:r>
              <a:rPr lang="en-US" sz="2400" dirty="0"/>
              <a:t> </a:t>
            </a:r>
            <a:r>
              <a:rPr lang="en-US" sz="2400" b="1" dirty="0"/>
              <a:t>Check Review Software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27003-2838-7A68-B61A-4B4925376F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959" y="1339413"/>
            <a:ext cx="7480425" cy="4709160"/>
          </a:xfrm>
        </p:spPr>
        <p:txBody>
          <a:bodyPr>
            <a:norm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1300"/>
              </a:spcAft>
            </a:pPr>
            <a:r>
              <a:rPr lang="en-US" sz="1800" kern="13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b="1" i="1" kern="13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QSI Transaction Gateway as a Service (TGaaS)</a:t>
            </a:r>
            <a:r>
              <a:rPr lang="en-US" sz="1800" kern="13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solution provides the</a:t>
            </a:r>
            <a:r>
              <a:rPr lang="en-US" sz="1800" kern="13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13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institution with a QSI-hosted offering that manages all of the server-side technology in a secure environment. </a:t>
            </a:r>
          </a:p>
          <a:p>
            <a:pPr marL="0" marR="0" indent="0">
              <a:lnSpc>
                <a:spcPts val="13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1800" kern="11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solution deliverables are: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1800" kern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Receives the XML files and the associated images from the ATMs, ITMs or Interactive Banker solutions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1800" kern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 setup for redundancy and High Availability 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1800" kern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File transmission for Item Processing via SFTP </a:t>
            </a:r>
          </a:p>
          <a:p>
            <a:pPr marL="342900" marR="0" lvl="0" indent="-34290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1800" kern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Deposit Review Software platform to: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Tellers/Accounting can Approve or Reject checks for processing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Tellers/Accounting can correct MICR line or amount information on incoming deposits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Tellers/Accounting can view checks prior to hard posting to customers accounts</a:t>
            </a:r>
          </a:p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AFS Integration to this platform is available*  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0A157-D955-CF22-F68E-F5670B637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2793493"/>
            <a:ext cx="4436800" cy="2725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2A14B-4360-536B-4772-6F5E2783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84" y="1418494"/>
            <a:ext cx="323725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810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- New Branding.potx" id="{BE8D6785-D904-4B54-8046-29EA27D53F62}" vid="{39D14D08-AD5E-46E0-B75D-F7D2263D53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421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Benton Sans</vt:lpstr>
      <vt:lpstr>Calibri</vt:lpstr>
      <vt:lpstr>Open Sans</vt:lpstr>
      <vt:lpstr>Symbol</vt:lpstr>
      <vt:lpstr>1_Office Theme</vt:lpstr>
      <vt:lpstr>QSI Integrations for advanced fraud solutions (Afs)</vt:lpstr>
      <vt:lpstr>AFS with ITMs – how does it work?</vt:lpstr>
      <vt:lpstr>  TGaaS (Transaction Gateway as a Service)  with QSI’s Check Review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Bosold</dc:creator>
  <cp:lastModifiedBy>Jennifer Bosold</cp:lastModifiedBy>
  <cp:revision>3</cp:revision>
  <dcterms:created xsi:type="dcterms:W3CDTF">2024-11-25T20:14:03Z</dcterms:created>
  <dcterms:modified xsi:type="dcterms:W3CDTF">2024-11-25T20:19:40Z</dcterms:modified>
</cp:coreProperties>
</file>